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8" r:id="rId3"/>
    <p:sldId id="259" r:id="rId4"/>
    <p:sldId id="260" r:id="rId6"/>
    <p:sldId id="271" r:id="rId7"/>
    <p:sldId id="261" r:id="rId8"/>
    <p:sldId id="262" r:id="rId9"/>
    <p:sldId id="444" r:id="rId10"/>
    <p:sldId id="447" r:id="rId11"/>
    <p:sldId id="265" r:id="rId12"/>
    <p:sldId id="445" r:id="rId13"/>
    <p:sldId id="264" r:id="rId14"/>
    <p:sldId id="266" r:id="rId15"/>
    <p:sldId id="446" r:id="rId16"/>
    <p:sldId id="267" r:id="rId17"/>
    <p:sldId id="443"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1EC"/>
    <a:srgbClr val="EE2AD7"/>
    <a:srgbClr val="5B054B"/>
    <a:srgbClr val="FFD44B"/>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snapToGrid="0">
      <p:cViewPr varScale="1">
        <p:scale>
          <a:sx n="62" d="100"/>
          <a:sy n="62"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T" type="integer" max="2147480000" units="dev"/>
        </inkml:traceFormat>
        <inkml:channelProperties>
          <inkml:channelProperty channel="X" name="resolution" value="28.3464566929134" units="1/cm"/>
          <inkml:channelProperty channel="Y" name="resolution" value="28.3464566929134" units="1/cm"/>
          <inkml:channelProperty channel="T" name="resolution" value="28.34646" units="1/dev"/>
        </inkml:channelProperties>
      </inkml:inkSource>
      <inkml:timestamp xml:id="ts0" timeString="2021-10-27T20:00:03"/>
    </inkml:context>
    <inkml:brush xml:id="br0">
      <inkml:brushProperty name="width" value="0.4" units="cm"/>
      <inkml:brushProperty name="height" value="0.8" units="cm"/>
      <inkml:brushProperty name="color" value="#ff2500"/>
      <inkml:brushProperty name="tip" value="rectangle"/>
      <inkml:brushProperty name="rasterOp" value="maskPen"/>
      <inkml:brushProperty name="fitToCurve" value="1"/>
    </inkml:brush>
  </inkml:definitions>
  <inkml:trace contextRef="#ctx0" brushRef="#br0">0 166 0,'0'0'546,"0"0"2200,0 0 5555,0-42 11204,42 42 19834,0-43 32163,1 43 48909,-43 0 70821,42-42 98664,0 42 133343,1 0 175810,-43 0 227032,42 0 288008,0 0 359783,-42 0 443434,43 0 540069,-1 0 650811,0 0 776783,-42 0 919124,43 0 1079004,-1 0 1257593,0 0 1456077,1 0 1675657,-1 0 1917566,0 0 2183052,1 0 2473363,-43 0 2789763,42 0 3133531,0 0 3505946,1 0 3908303,-1 0 4341913,0 0 4808102,1 0 5308212,-43 0 5843600,42 0 6415639,0 0 7025718,43 42 7675241,-85-42 8365675,85 0 9098549</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T" type="integer" max="2147480000" units="dev"/>
        </inkml:traceFormat>
        <inkml:channelProperties>
          <inkml:channelProperty channel="X" name="resolution" value="28.3464566929134" units="1/cm"/>
          <inkml:channelProperty channel="Y" name="resolution" value="28.3464566929134" units="1/cm"/>
          <inkml:channelProperty channel="T" name="resolution" value="28.34646" units="1/dev"/>
        </inkml:channelProperties>
      </inkml:inkSource>
      <inkml:timestamp xml:id="ts0" timeString="2021-10-27T20:00:03"/>
    </inkml:context>
    <inkml:brush xml:id="br0">
      <inkml:brushProperty name="width" value="0.4" units="cm"/>
      <inkml:brushProperty name="height" value="0.8" units="cm"/>
      <inkml:brushProperty name="color" value="#ff40ff"/>
      <inkml:brushProperty name="tip" value="rectangle"/>
      <inkml:brushProperty name="rasterOp" value="maskPen"/>
      <inkml:brushProperty name="fitToCurve" value="1"/>
    </inkml:brush>
  </inkml:definitions>
  <inkml:trace contextRef="#ctx0" brushRef="#br0">0 2 0,'0'0'437,"0"0"1763,42 0 4430,1 0 8906,41 0 15659,1 0 25172,-43 0 37928,1 0 54426,-1 0 75181,0 0 100708,1 0 131537,-43 0 168214,42 0 211285,0 0 261311,1 43 318869,-43-43 384552,42 0 458968,0 0 542772,1 0 636650,-43 0 741288,42 0 857388,0 0 985667,1 0 1126858,-43 0 1281710,42 0 1450987,0 0 1635469,1 0 1835951,-43 0 2053228,42 0 2288111,0 0 2541427,1 0 2814003,-43 42 3106681,42-42 3420334,0 0 3755851,1 0 4114137,-43 0 4496175,42 0 4902994,0 0 5335670,1 0 5795295,-43 0 6282976,42 0 6799867,0 0 7347138,1 0 7925974,-43 0 8537576,42 0 9183145,0 0 9863944</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T" type="integer" max="2147480000" units="dev"/>
        </inkml:traceFormat>
        <inkml:channelProperties>
          <inkml:channelProperty channel="X" name="resolution" value="28.3464566929134" units="1/cm"/>
          <inkml:channelProperty channel="Y" name="resolution" value="28.3464566929134" units="1/cm"/>
          <inkml:channelProperty channel="T" name="resolution" value="28.34646" units="1/dev"/>
        </inkml:channelProperties>
      </inkml:inkSource>
      <inkml:timestamp xml:id="ts0" timeString="2021-10-27T20:00:03"/>
    </inkml:context>
    <inkml:brush xml:id="br0">
      <inkml:brushProperty name="width" value="0.4" units="cm"/>
      <inkml:brushProperty name="height" value="0.8" units="cm"/>
      <inkml:brushProperty name="color" value="#fffc00"/>
      <inkml:brushProperty name="tip" value="rectangle"/>
      <inkml:brushProperty name="rasterOp" value="maskPen"/>
      <inkml:brushProperty name="fitToCurve" value="1"/>
    </inkml:brush>
  </inkml:definitions>
  <inkml:trace contextRef="#ctx0" brushRef="#br0">0 0 0,'0'0'234,"0"0"1123,0 0 3088,43 0 6565,-43 0 12006,42 0 19894,-42 0 30728,85 0 45054,-85 0 63418,42 0 86381,-42 0 114520,85 0 148427,-85 0 188694,42 0 235929,-42 0 290756,85 0 353799,-85 0 425713,42 0 507168,-42 0 598850,85 0 701461,-85 0 815703,42 0 942293,-42 0 1081948,85 0 1235401,-85 0 1403400,42 0 1586709,-42 0 1786092,85 0 2002329,-85 0 2236200,42 0 2488516,-42 0 2760103,85 0 3051803,-85 0 3364474,42 0 3698989,-42 0 4056252,42 0 4437183,1 0 4842718,-1 0 5273808,-42 0 5731420,42 0 6216536,1 0 6730154,-1 0 7273288,-42 0 7846967,42 0 8452220,1 0 9090092,-1 0 9761643,-42 0 10467949,42 0 11210102,1 0 11989209,-1 0 12806393,-42 0 13662792</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T" type="integer" max="2147480000" units="dev"/>
        </inkml:traceFormat>
        <inkml:channelProperties>
          <inkml:channelProperty channel="X" name="resolution" value="28.3464566929134" units="1/cm"/>
          <inkml:channelProperty channel="Y" name="resolution" value="28.3464566929134" units="1/cm"/>
          <inkml:channelProperty channel="T" name="resolution" value="28.34646" units="1/dev"/>
        </inkml:channelProperties>
      </inkml:inkSource>
      <inkml:timestamp xml:id="ts0" timeString="2021-10-27T20:00:03"/>
    </inkml:context>
    <inkml:brush xml:id="br0">
      <inkml:brushProperty name="width" value="0.4" units="cm"/>
      <inkml:brushProperty name="height" value="0.8" units="cm"/>
      <inkml:brushProperty name="color" value="#00fdff"/>
      <inkml:brushProperty name="tip" value="rectangle"/>
      <inkml:brushProperty name="rasterOp" value="maskPen"/>
      <inkml:brushProperty name="fitToCurve" value="1"/>
    </inkml:brush>
  </inkml:definitions>
  <inkml:trace contextRef="#ctx0" brushRef="#br0">0 87 0,'0'-42'296,"43"42"1247,-1 0 3227,0 0 6626,-42 0 11850,43 0 19320,-1 0 29457,0 0 42698,-42 0 59495,43 0 80300,-1 0 105597,0 0 135885,-42 0 171679,43 0 213509,-1 0 261921,0 0 317477,-42 0 380770,43 0 452424,-1 0 533079,0 0 623406,-42 0 724091,43 0 835836,-1 0 959359,0 0 1095409,-42 0 1244750,43 0 1408162,-1 0 1586441,0 0 1780414,-42 0 1990923,43 0 2218826,-1 0 2464997,0 0 2730325,-42 0 3015699,43 0 3322024,-1 0 3650205,0 0 4001162,-42 0 4375831,43 0 4775164,-1 0 5200128,0 0 5651721,-42-42 6130941,43 42 6638896,-1 0 7176725,0 0 7745582,-42 0 8346621,43 0 8981028,-1 0 9649989,0 0 10354705,-42 0 11096892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8AC10-3139-45B5-BE31-225BAA2D9F6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D9EDB-DE4C-46D0-A9F6-5B945868EE1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Nguồn</a:t>
            </a:r>
            <a:r>
              <a:rPr lang="en-US" dirty="0"/>
              <a:t> lao </a:t>
            </a:r>
            <a:r>
              <a:rPr lang="en-US" dirty="0" err="1"/>
              <a:t>động</a:t>
            </a:r>
            <a:r>
              <a:rPr lang="en-US" dirty="0"/>
              <a:t>: bao </a:t>
            </a:r>
            <a:r>
              <a:rPr lang="en-US" dirty="0" err="1"/>
              <a:t>gồm</a:t>
            </a:r>
            <a:r>
              <a:rPr lang="en-US" dirty="0"/>
              <a:t> </a:t>
            </a:r>
            <a:r>
              <a:rPr lang="en-US" dirty="0" err="1"/>
              <a:t>những</a:t>
            </a:r>
            <a:r>
              <a:rPr lang="en-US" dirty="0"/>
              <a:t> ng</a:t>
            </a:r>
            <a:r>
              <a:rPr lang="vi-VN" dirty="0"/>
              <a:t>ư</a:t>
            </a:r>
            <a:r>
              <a:rPr lang="en-US" dirty="0" err="1"/>
              <a:t>ời</a:t>
            </a:r>
            <a:r>
              <a:rPr lang="en-US" dirty="0"/>
              <a:t> </a:t>
            </a:r>
            <a:r>
              <a:rPr lang="en-US" dirty="0" err="1"/>
              <a:t>trong</a:t>
            </a:r>
            <a:r>
              <a:rPr lang="en-US" dirty="0"/>
              <a:t> </a:t>
            </a:r>
            <a:r>
              <a:rPr lang="en-US" dirty="0" err="1"/>
              <a:t>độ</a:t>
            </a:r>
            <a:r>
              <a:rPr lang="en-US" dirty="0"/>
              <a:t> </a:t>
            </a:r>
            <a:r>
              <a:rPr lang="en-US" dirty="0" err="1"/>
              <a:t>tuổi</a:t>
            </a:r>
            <a:r>
              <a:rPr lang="en-US" dirty="0"/>
              <a:t> </a:t>
            </a:r>
            <a:r>
              <a:rPr lang="en-US" dirty="0" err="1"/>
              <a:t>lđ</a:t>
            </a:r>
            <a:r>
              <a:rPr lang="en-US" dirty="0"/>
              <a:t> (ở n</a:t>
            </a:r>
            <a:r>
              <a:rPr lang="vi-VN" dirty="0"/>
              <a:t>ư</a:t>
            </a:r>
            <a:r>
              <a:rPr lang="en-US" dirty="0" err="1"/>
              <a:t>ớc</a:t>
            </a:r>
            <a:r>
              <a:rPr lang="en-US" dirty="0"/>
              <a:t> ta qui </a:t>
            </a:r>
            <a:r>
              <a:rPr lang="en-US" dirty="0" err="1"/>
              <a:t>định</a:t>
            </a:r>
            <a:r>
              <a:rPr lang="en-US" dirty="0"/>
              <a:t> </a:t>
            </a:r>
            <a:r>
              <a:rPr lang="en-US" dirty="0" err="1"/>
              <a:t>là</a:t>
            </a:r>
            <a:r>
              <a:rPr lang="en-US" dirty="0"/>
              <a:t> </a:t>
            </a:r>
            <a:r>
              <a:rPr lang="en-US" dirty="0" err="1"/>
              <a:t>nam</a:t>
            </a:r>
            <a:r>
              <a:rPr lang="en-US" dirty="0"/>
              <a:t> </a:t>
            </a:r>
            <a:r>
              <a:rPr lang="en-US" dirty="0" err="1"/>
              <a:t>từ</a:t>
            </a:r>
            <a:r>
              <a:rPr lang="en-US" dirty="0"/>
              <a:t> 15-60t, </a:t>
            </a:r>
            <a:r>
              <a:rPr lang="en-US" dirty="0" err="1"/>
              <a:t>nữ</a:t>
            </a:r>
            <a:r>
              <a:rPr lang="en-US" dirty="0"/>
              <a:t> </a:t>
            </a:r>
            <a:r>
              <a:rPr lang="en-US" dirty="0" err="1"/>
              <a:t>từ</a:t>
            </a:r>
            <a:r>
              <a:rPr lang="en-US" dirty="0"/>
              <a:t> 15-55t), </a:t>
            </a:r>
            <a:r>
              <a:rPr lang="en-US" dirty="0" err="1"/>
              <a:t>có</a:t>
            </a:r>
            <a:r>
              <a:rPr lang="en-US" dirty="0"/>
              <a:t> </a:t>
            </a:r>
            <a:r>
              <a:rPr lang="en-US" dirty="0" err="1"/>
              <a:t>khả</a:t>
            </a:r>
            <a:r>
              <a:rPr lang="en-US" dirty="0"/>
              <a:t> </a:t>
            </a:r>
            <a:r>
              <a:rPr lang="en-US" dirty="0" err="1"/>
              <a:t>năng</a:t>
            </a:r>
            <a:r>
              <a:rPr lang="en-US" dirty="0"/>
              <a:t> </a:t>
            </a:r>
            <a:r>
              <a:rPr lang="en-US" dirty="0" err="1"/>
              <a:t>lđ</a:t>
            </a:r>
            <a:r>
              <a:rPr lang="en-US" dirty="0"/>
              <a:t>, </a:t>
            </a:r>
            <a:r>
              <a:rPr lang="en-US" dirty="0" err="1"/>
              <a:t>có</a:t>
            </a:r>
            <a:r>
              <a:rPr lang="en-US" dirty="0"/>
              <a:t> </a:t>
            </a:r>
            <a:r>
              <a:rPr lang="en-US" dirty="0" err="1"/>
              <a:t>nghĩa</a:t>
            </a:r>
            <a:r>
              <a:rPr lang="en-US" dirty="0"/>
              <a:t> </a:t>
            </a:r>
            <a:r>
              <a:rPr lang="en-US" dirty="0" err="1"/>
              <a:t>vụ</a:t>
            </a:r>
            <a:r>
              <a:rPr lang="en-US" dirty="0"/>
              <a:t> </a:t>
            </a:r>
            <a:r>
              <a:rPr lang="en-US" dirty="0" err="1"/>
              <a:t>lđ</a:t>
            </a:r>
            <a:r>
              <a:rPr lang="en-US" dirty="0"/>
              <a:t> </a:t>
            </a:r>
            <a:r>
              <a:rPr lang="en-US" dirty="0" err="1"/>
              <a:t>và</a:t>
            </a:r>
            <a:r>
              <a:rPr lang="en-US" dirty="0"/>
              <a:t> </a:t>
            </a:r>
            <a:r>
              <a:rPr lang="en-US" dirty="0" err="1"/>
              <a:t>những</a:t>
            </a:r>
            <a:r>
              <a:rPr lang="en-US" dirty="0"/>
              <a:t> ng</a:t>
            </a:r>
            <a:r>
              <a:rPr lang="vi-VN" dirty="0"/>
              <a:t>ư</a:t>
            </a:r>
            <a:r>
              <a:rPr lang="en-US" dirty="0" err="1"/>
              <a:t>ời</a:t>
            </a:r>
            <a:r>
              <a:rPr lang="en-US" dirty="0"/>
              <a:t> </a:t>
            </a:r>
            <a:r>
              <a:rPr lang="en-US" dirty="0" err="1"/>
              <a:t>lđ</a:t>
            </a:r>
            <a:r>
              <a:rPr lang="en-US" dirty="0"/>
              <a:t> </a:t>
            </a:r>
            <a:r>
              <a:rPr lang="en-US" dirty="0" err="1"/>
              <a:t>ngoài</a:t>
            </a:r>
            <a:r>
              <a:rPr lang="en-US" dirty="0"/>
              <a:t> </a:t>
            </a:r>
            <a:r>
              <a:rPr lang="en-US" dirty="0" err="1"/>
              <a:t>độ</a:t>
            </a:r>
            <a:r>
              <a:rPr lang="en-US" dirty="0"/>
              <a:t> </a:t>
            </a:r>
            <a:r>
              <a:rPr lang="en-US" dirty="0" err="1"/>
              <a:t>tuổi</a:t>
            </a:r>
            <a:r>
              <a:rPr lang="en-US" dirty="0"/>
              <a:t> </a:t>
            </a:r>
            <a:r>
              <a:rPr lang="en-US" dirty="0" err="1"/>
              <a:t>lđ</a:t>
            </a:r>
            <a:r>
              <a:rPr lang="en-US" dirty="0"/>
              <a:t> </a:t>
            </a:r>
            <a:r>
              <a:rPr lang="en-US" dirty="0" err="1"/>
              <a:t>trên</a:t>
            </a:r>
            <a:r>
              <a:rPr lang="en-US" dirty="0"/>
              <a:t> </a:t>
            </a:r>
            <a:r>
              <a:rPr lang="en-US" dirty="0" err="1"/>
              <a:t>nh</a:t>
            </a:r>
            <a:r>
              <a:rPr lang="vi-VN" dirty="0"/>
              <a:t>ư</a:t>
            </a:r>
            <a:r>
              <a:rPr lang="en-US" dirty="0"/>
              <a:t>ng </a:t>
            </a:r>
            <a:r>
              <a:rPr lang="en-US" dirty="0" err="1"/>
              <a:t>vẫn</a:t>
            </a:r>
            <a:r>
              <a:rPr lang="en-US" dirty="0"/>
              <a:t> </a:t>
            </a:r>
            <a:r>
              <a:rPr lang="en-US" dirty="0" err="1"/>
              <a:t>tham</a:t>
            </a:r>
            <a:r>
              <a:rPr lang="en-US" dirty="0"/>
              <a:t> </a:t>
            </a:r>
            <a:r>
              <a:rPr lang="en-US" dirty="0" err="1"/>
              <a:t>gia</a:t>
            </a:r>
            <a:r>
              <a:rPr lang="en-US" dirty="0"/>
              <a:t> </a:t>
            </a:r>
            <a:r>
              <a:rPr lang="en-US" dirty="0" err="1"/>
              <a:t>lđ</a:t>
            </a:r>
            <a:r>
              <a:rPr lang="en-US" dirty="0"/>
              <a:t> (</a:t>
            </a:r>
            <a:r>
              <a:rPr lang="en-US" dirty="0" err="1"/>
              <a:t>gọi</a:t>
            </a:r>
            <a:r>
              <a:rPr lang="en-US" dirty="0"/>
              <a:t> </a:t>
            </a:r>
            <a:r>
              <a:rPr lang="en-US" dirty="0" err="1"/>
              <a:t>là</a:t>
            </a:r>
            <a:r>
              <a:rPr lang="en-US" dirty="0"/>
              <a:t> </a:t>
            </a:r>
            <a:r>
              <a:rPr lang="en-US" dirty="0" err="1"/>
              <a:t>lđ</a:t>
            </a:r>
            <a:r>
              <a:rPr lang="en-US" dirty="0"/>
              <a:t> d</a:t>
            </a:r>
            <a:r>
              <a:rPr lang="vi-VN" dirty="0"/>
              <a:t>ư</a:t>
            </a:r>
            <a:r>
              <a:rPr lang="en-US" dirty="0" err="1"/>
              <a:t>ới</a:t>
            </a:r>
            <a:r>
              <a:rPr lang="en-US" dirty="0"/>
              <a:t> </a:t>
            </a:r>
            <a:r>
              <a:rPr lang="en-US" dirty="0" err="1"/>
              <a:t>độ</a:t>
            </a:r>
            <a:r>
              <a:rPr lang="en-US" dirty="0"/>
              <a:t> </a:t>
            </a:r>
            <a:r>
              <a:rPr lang="en-US" dirty="0" err="1"/>
              <a:t>tuổi</a:t>
            </a:r>
            <a:r>
              <a:rPr lang="en-US" dirty="0"/>
              <a:t> </a:t>
            </a:r>
            <a:r>
              <a:rPr lang="en-US" dirty="0" err="1"/>
              <a:t>và</a:t>
            </a:r>
            <a:r>
              <a:rPr lang="en-US" dirty="0"/>
              <a:t> </a:t>
            </a:r>
            <a:r>
              <a:rPr lang="en-US" dirty="0" err="1"/>
              <a:t>lđ</a:t>
            </a:r>
            <a:r>
              <a:rPr lang="en-US" dirty="0"/>
              <a:t> </a:t>
            </a:r>
            <a:r>
              <a:rPr lang="en-US" dirty="0" err="1"/>
              <a:t>trên</a:t>
            </a:r>
            <a:r>
              <a:rPr lang="en-US" dirty="0"/>
              <a:t> </a:t>
            </a:r>
            <a:r>
              <a:rPr lang="en-US" dirty="0" err="1"/>
              <a:t>độ</a:t>
            </a:r>
            <a:r>
              <a:rPr lang="en-US" dirty="0"/>
              <a:t> </a:t>
            </a:r>
            <a:r>
              <a:rPr lang="en-US" dirty="0" err="1"/>
              <a:t>tuổi</a:t>
            </a:r>
            <a:r>
              <a:rPr lang="en-US" dirty="0"/>
              <a:t>)</a:t>
            </a:r>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biều</a:t>
            </a:r>
            <a:r>
              <a:rPr lang="en-US" dirty="0"/>
              <a:t> </a:t>
            </a:r>
            <a:r>
              <a:rPr lang="en-US" dirty="0" err="1"/>
              <a:t>đồ</a:t>
            </a:r>
            <a:r>
              <a:rPr lang="en-US" dirty="0"/>
              <a:t> </a:t>
            </a:r>
            <a:r>
              <a:rPr lang="en-US" dirty="0" err="1"/>
              <a:t>nhìn</a:t>
            </a:r>
            <a:r>
              <a:rPr lang="en-US" dirty="0"/>
              <a:t> </a:t>
            </a:r>
            <a:r>
              <a:rPr lang="en-US" dirty="0" err="1"/>
              <a:t>chung</a:t>
            </a:r>
            <a:r>
              <a:rPr lang="en-US" dirty="0"/>
              <a:t>: </a:t>
            </a:r>
            <a:r>
              <a:rPr lang="en-US" dirty="0" err="1"/>
              <a:t>số</a:t>
            </a:r>
            <a:r>
              <a:rPr lang="en-US" dirty="0"/>
              <a:t> lao </a:t>
            </a:r>
            <a:r>
              <a:rPr lang="en-US" dirty="0" err="1"/>
              <a:t>động</a:t>
            </a:r>
            <a:r>
              <a:rPr lang="en-US" dirty="0"/>
              <a:t> </a:t>
            </a:r>
            <a:r>
              <a:rPr lang="en-US" dirty="0" err="1"/>
              <a:t>tăng</a:t>
            </a:r>
            <a:r>
              <a:rPr lang="en-US" dirty="0"/>
              <a:t> </a:t>
            </a:r>
            <a:r>
              <a:rPr lang="en-US" dirty="0" err="1"/>
              <a:t>nhanh</a:t>
            </a:r>
            <a:r>
              <a:rPr lang="en-US" dirty="0"/>
              <a:t>; c</a:t>
            </a:r>
            <a:r>
              <a:rPr lang="vi-VN" dirty="0"/>
              <a:t>ơ</a:t>
            </a:r>
            <a:r>
              <a:rPr lang="en-US" dirty="0"/>
              <a:t> </a:t>
            </a:r>
            <a:r>
              <a:rPr lang="en-US" dirty="0" err="1"/>
              <a:t>cấu</a:t>
            </a:r>
            <a:r>
              <a:rPr lang="en-US" dirty="0"/>
              <a:t> lao </a:t>
            </a:r>
            <a:r>
              <a:rPr lang="en-US" dirty="0" err="1"/>
              <a:t>động</a:t>
            </a:r>
            <a:r>
              <a:rPr lang="en-US" dirty="0"/>
              <a:t> </a:t>
            </a:r>
            <a:r>
              <a:rPr lang="en-US" dirty="0" err="1"/>
              <a:t>có</a:t>
            </a:r>
            <a:r>
              <a:rPr lang="en-US" dirty="0"/>
              <a:t> </a:t>
            </a:r>
            <a:r>
              <a:rPr lang="en-US" dirty="0" err="1"/>
              <a:t>sự</a:t>
            </a:r>
            <a:r>
              <a:rPr lang="en-US" dirty="0"/>
              <a:t> </a:t>
            </a:r>
            <a:r>
              <a:rPr lang="en-US" dirty="0" err="1"/>
              <a:t>chuyển</a:t>
            </a:r>
            <a:r>
              <a:rPr lang="en-US" dirty="0"/>
              <a:t> </a:t>
            </a:r>
            <a:r>
              <a:rPr lang="en-US" dirty="0" err="1"/>
              <a:t>dịch</a:t>
            </a:r>
            <a:r>
              <a:rPr lang="en-US" dirty="0"/>
              <a:t> </a:t>
            </a:r>
            <a:r>
              <a:rPr lang="en-US" dirty="0" err="1"/>
              <a:t>mạnh</a:t>
            </a:r>
            <a:r>
              <a:rPr lang="en-US" dirty="0"/>
              <a:t> </a:t>
            </a:r>
            <a:r>
              <a:rPr lang="en-US" dirty="0" err="1"/>
              <a:t>theo</a:t>
            </a:r>
            <a:r>
              <a:rPr lang="en-US" dirty="0"/>
              <a:t> h</a:t>
            </a:r>
            <a:r>
              <a:rPr lang="vi-VN" dirty="0"/>
              <a:t>ư</a:t>
            </a:r>
            <a:r>
              <a:rPr lang="en-US" dirty="0" err="1"/>
              <a:t>ớng</a:t>
            </a:r>
            <a:r>
              <a:rPr lang="en-US" dirty="0"/>
              <a:t> CNH </a:t>
            </a:r>
            <a:r>
              <a:rPr lang="en-US" dirty="0" err="1"/>
              <a:t>trong</a:t>
            </a:r>
            <a:r>
              <a:rPr lang="en-US" dirty="0"/>
              <a:t> </a:t>
            </a:r>
            <a:r>
              <a:rPr lang="en-US" dirty="0" err="1"/>
              <a:t>thời</a:t>
            </a:r>
            <a:r>
              <a:rPr lang="en-US" dirty="0"/>
              <a:t> </a:t>
            </a:r>
            <a:r>
              <a:rPr lang="en-US" dirty="0" err="1"/>
              <a:t>gian</a:t>
            </a:r>
            <a:r>
              <a:rPr lang="en-US" dirty="0"/>
              <a:t> qua, </a:t>
            </a:r>
            <a:r>
              <a:rPr lang="en-US" dirty="0" err="1"/>
              <a:t>biểu</a:t>
            </a:r>
            <a:r>
              <a:rPr lang="en-US" dirty="0"/>
              <a:t> </a:t>
            </a:r>
            <a:r>
              <a:rPr lang="en-US" dirty="0" err="1"/>
              <a:t>hiện</a:t>
            </a:r>
            <a:r>
              <a:rPr lang="en-US" dirty="0"/>
              <a:t> ở </a:t>
            </a:r>
            <a:r>
              <a:rPr lang="en-US" dirty="0" err="1"/>
              <a:t>tỉ</a:t>
            </a:r>
            <a:r>
              <a:rPr lang="en-US" dirty="0"/>
              <a:t> </a:t>
            </a:r>
            <a:r>
              <a:rPr lang="en-US" dirty="0" err="1"/>
              <a:t>lệ</a:t>
            </a:r>
            <a:r>
              <a:rPr lang="en-US" dirty="0"/>
              <a:t> lao </a:t>
            </a:r>
            <a:r>
              <a:rPr lang="en-US" dirty="0" err="1"/>
              <a:t>động</a:t>
            </a:r>
            <a:r>
              <a:rPr lang="en-US" dirty="0"/>
              <a:t> </a:t>
            </a:r>
            <a:r>
              <a:rPr lang="en-US" dirty="0" err="1"/>
              <a:t>trong</a:t>
            </a:r>
            <a:r>
              <a:rPr lang="en-US" dirty="0"/>
              <a:t> </a:t>
            </a:r>
            <a:r>
              <a:rPr lang="en-US" dirty="0" err="1"/>
              <a:t>các</a:t>
            </a:r>
            <a:r>
              <a:rPr lang="en-US" dirty="0"/>
              <a:t> </a:t>
            </a:r>
            <a:r>
              <a:rPr lang="en-US" dirty="0" err="1"/>
              <a:t>ngành</a:t>
            </a:r>
            <a:r>
              <a:rPr lang="en-US" dirty="0"/>
              <a:t> CN-</a:t>
            </a:r>
            <a:r>
              <a:rPr lang="en-US" dirty="0" err="1"/>
              <a:t>xây</a:t>
            </a:r>
            <a:r>
              <a:rPr lang="en-US" dirty="0"/>
              <a:t> </a:t>
            </a:r>
            <a:r>
              <a:rPr lang="en-US" dirty="0" err="1"/>
              <a:t>dựng</a:t>
            </a:r>
            <a:r>
              <a:rPr lang="en-US" dirty="0"/>
              <a:t> </a:t>
            </a:r>
            <a:r>
              <a:rPr lang="en-US" dirty="0" err="1"/>
              <a:t>và</a:t>
            </a:r>
            <a:r>
              <a:rPr lang="en-US" dirty="0"/>
              <a:t> </a:t>
            </a:r>
            <a:r>
              <a:rPr lang="en-US" dirty="0" err="1"/>
              <a:t>dịch</a:t>
            </a:r>
            <a:r>
              <a:rPr lang="en-US" dirty="0"/>
              <a:t> </a:t>
            </a:r>
            <a:r>
              <a:rPr lang="en-US" dirty="0" err="1"/>
              <a:t>vụ</a:t>
            </a:r>
            <a:r>
              <a:rPr lang="en-US" dirty="0"/>
              <a:t> </a:t>
            </a:r>
            <a:r>
              <a:rPr lang="en-US" dirty="0" err="1"/>
              <a:t>tăng</a:t>
            </a:r>
            <a:r>
              <a:rPr lang="en-US" dirty="0"/>
              <a:t>, </a:t>
            </a:r>
            <a:r>
              <a:rPr lang="en-US" dirty="0" err="1"/>
              <a:t>số</a:t>
            </a:r>
            <a:r>
              <a:rPr lang="en-US" dirty="0"/>
              <a:t> </a:t>
            </a:r>
            <a:r>
              <a:rPr lang="en-US" dirty="0" err="1"/>
              <a:t>lđ</a:t>
            </a:r>
            <a:r>
              <a:rPr lang="en-US" dirty="0"/>
              <a:t> </a:t>
            </a:r>
            <a:r>
              <a:rPr lang="en-US" dirty="0" err="1"/>
              <a:t>làm</a:t>
            </a:r>
            <a:r>
              <a:rPr lang="en-US" dirty="0"/>
              <a:t> </a:t>
            </a:r>
            <a:r>
              <a:rPr lang="en-US" dirty="0" err="1"/>
              <a:t>việc</a:t>
            </a:r>
            <a:r>
              <a:rPr lang="en-US" dirty="0"/>
              <a:t> </a:t>
            </a:r>
            <a:r>
              <a:rPr lang="en-US" dirty="0" err="1"/>
              <a:t>trong</a:t>
            </a:r>
            <a:r>
              <a:rPr lang="en-US" dirty="0"/>
              <a:t> </a:t>
            </a:r>
            <a:r>
              <a:rPr lang="en-US" dirty="0" err="1"/>
              <a:t>ngành</a:t>
            </a:r>
            <a:r>
              <a:rPr lang="en-US" dirty="0"/>
              <a:t> </a:t>
            </a:r>
            <a:r>
              <a:rPr lang="en-US" dirty="0" err="1"/>
              <a:t>nông</a:t>
            </a:r>
            <a:r>
              <a:rPr lang="en-US" dirty="0"/>
              <a:t>-</a:t>
            </a:r>
            <a:r>
              <a:rPr lang="en-US" dirty="0" err="1"/>
              <a:t>lâm</a:t>
            </a:r>
            <a:r>
              <a:rPr lang="en-US" dirty="0"/>
              <a:t>-ng</a:t>
            </a:r>
            <a:r>
              <a:rPr lang="vi-VN" dirty="0"/>
              <a:t>ư</a:t>
            </a:r>
            <a:r>
              <a:rPr lang="en-US" dirty="0"/>
              <a:t> </a:t>
            </a:r>
            <a:r>
              <a:rPr lang="en-US" dirty="0" err="1"/>
              <a:t>nghiệp</a:t>
            </a:r>
            <a:r>
              <a:rPr lang="en-US" dirty="0"/>
              <a:t> </a:t>
            </a:r>
            <a:r>
              <a:rPr lang="en-US" dirty="0" err="1"/>
              <a:t>ngày</a:t>
            </a:r>
            <a:r>
              <a:rPr lang="en-US" dirty="0"/>
              <a:t> </a:t>
            </a:r>
            <a:r>
              <a:rPr lang="en-US" dirty="0" err="1"/>
              <a:t>càng</a:t>
            </a:r>
            <a:r>
              <a:rPr lang="en-US" dirty="0"/>
              <a:t> </a:t>
            </a:r>
            <a:r>
              <a:rPr lang="en-US" dirty="0" err="1"/>
              <a:t>giảm</a:t>
            </a:r>
            <a:r>
              <a:rPr lang="en-US" dirty="0"/>
              <a:t>.</a:t>
            </a:r>
            <a:endParaRPr lang="en-US" dirty="0"/>
          </a:p>
          <a:p>
            <a:r>
              <a:rPr lang="en-US" dirty="0" err="1"/>
              <a:t>Tuy</a:t>
            </a:r>
            <a:r>
              <a:rPr lang="en-US" dirty="0"/>
              <a:t> </a:t>
            </a:r>
            <a:r>
              <a:rPr lang="en-US" dirty="0" err="1"/>
              <a:t>vậy</a:t>
            </a:r>
            <a:r>
              <a:rPr lang="en-US" dirty="0"/>
              <a:t>, </a:t>
            </a:r>
            <a:r>
              <a:rPr lang="en-US" dirty="0" err="1"/>
              <a:t>phần</a:t>
            </a:r>
            <a:r>
              <a:rPr lang="en-US" dirty="0"/>
              <a:t> </a:t>
            </a:r>
            <a:r>
              <a:rPr lang="en-US" dirty="0" err="1"/>
              <a:t>lớn</a:t>
            </a:r>
            <a:r>
              <a:rPr lang="en-US" dirty="0"/>
              <a:t> </a:t>
            </a:r>
            <a:r>
              <a:rPr lang="en-US" dirty="0" err="1"/>
              <a:t>lđ</a:t>
            </a:r>
            <a:r>
              <a:rPr lang="en-US" dirty="0"/>
              <a:t> </a:t>
            </a:r>
            <a:r>
              <a:rPr lang="en-US" dirty="0" err="1"/>
              <a:t>vẫn</a:t>
            </a:r>
            <a:r>
              <a:rPr lang="en-US" dirty="0"/>
              <a:t> </a:t>
            </a:r>
            <a:r>
              <a:rPr lang="en-US" dirty="0" err="1"/>
              <a:t>tập</a:t>
            </a:r>
            <a:r>
              <a:rPr lang="en-US" dirty="0"/>
              <a:t> </a:t>
            </a:r>
            <a:r>
              <a:rPr lang="en-US" dirty="0" err="1"/>
              <a:t>trung</a:t>
            </a:r>
            <a:r>
              <a:rPr lang="en-US" dirty="0"/>
              <a:t> </a:t>
            </a:r>
            <a:r>
              <a:rPr lang="en-US" dirty="0" err="1"/>
              <a:t>trong</a:t>
            </a:r>
            <a:r>
              <a:rPr lang="en-US" dirty="0"/>
              <a:t> </a:t>
            </a:r>
            <a:r>
              <a:rPr lang="en-US" dirty="0" err="1"/>
              <a:t>nhóm</a:t>
            </a:r>
            <a:r>
              <a:rPr lang="en-US" dirty="0"/>
              <a:t> </a:t>
            </a:r>
            <a:r>
              <a:rPr lang="en-US" dirty="0" err="1"/>
              <a:t>ngành</a:t>
            </a:r>
            <a:r>
              <a:rPr lang="en-US" dirty="0"/>
              <a:t> </a:t>
            </a:r>
            <a:r>
              <a:rPr lang="en-US" dirty="0" err="1"/>
              <a:t>nông</a:t>
            </a:r>
            <a:r>
              <a:rPr lang="en-US" dirty="0"/>
              <a:t>, </a:t>
            </a:r>
            <a:r>
              <a:rPr lang="en-US" dirty="0" err="1"/>
              <a:t>lâm</a:t>
            </a:r>
            <a:r>
              <a:rPr lang="en-US" dirty="0"/>
              <a:t>, ng</a:t>
            </a:r>
            <a:r>
              <a:rPr lang="vi-VN" dirty="0"/>
              <a:t>ư</a:t>
            </a:r>
            <a:r>
              <a:rPr lang="en-US" dirty="0"/>
              <a:t> </a:t>
            </a:r>
            <a:r>
              <a:rPr lang="en-US" dirty="0" err="1"/>
              <a:t>nghiệp</a:t>
            </a:r>
            <a:r>
              <a:rPr lang="en-US" dirty="0"/>
              <a:t> (44% </a:t>
            </a:r>
            <a:r>
              <a:rPr lang="en-US" dirty="0" err="1"/>
              <a:t>năm</a:t>
            </a:r>
            <a:r>
              <a:rPr lang="en-US" dirty="0"/>
              <a:t> 2015). </a:t>
            </a:r>
            <a:r>
              <a:rPr lang="en-US" dirty="0" err="1"/>
              <a:t>Sự</a:t>
            </a:r>
            <a:r>
              <a:rPr lang="en-US" dirty="0"/>
              <a:t> </a:t>
            </a:r>
            <a:r>
              <a:rPr lang="en-US" dirty="0" err="1"/>
              <a:t>gia</a:t>
            </a:r>
            <a:r>
              <a:rPr lang="en-US" dirty="0"/>
              <a:t> </a:t>
            </a:r>
            <a:r>
              <a:rPr lang="en-US" dirty="0" err="1"/>
              <a:t>tăng</a:t>
            </a:r>
            <a:r>
              <a:rPr lang="en-US" dirty="0"/>
              <a:t> </a:t>
            </a:r>
            <a:r>
              <a:rPr lang="en-US" dirty="0" err="1"/>
              <a:t>lđ</a:t>
            </a:r>
            <a:r>
              <a:rPr lang="en-US" dirty="0"/>
              <a:t> </a:t>
            </a:r>
            <a:r>
              <a:rPr lang="en-US" dirty="0" err="1"/>
              <a:t>trong</a:t>
            </a:r>
            <a:r>
              <a:rPr lang="en-US" dirty="0"/>
              <a:t> </a:t>
            </a:r>
            <a:r>
              <a:rPr lang="en-US" dirty="0" err="1"/>
              <a:t>nhóm</a:t>
            </a:r>
            <a:r>
              <a:rPr lang="en-US" dirty="0"/>
              <a:t> </a:t>
            </a:r>
            <a:r>
              <a:rPr lang="en-US" dirty="0" err="1"/>
              <a:t>ngành</a:t>
            </a:r>
            <a:r>
              <a:rPr lang="en-US" dirty="0"/>
              <a:t> CN-XD </a:t>
            </a:r>
            <a:r>
              <a:rPr lang="en-US" dirty="0" err="1"/>
              <a:t>và</a:t>
            </a:r>
            <a:r>
              <a:rPr lang="en-US" dirty="0"/>
              <a:t> </a:t>
            </a:r>
            <a:r>
              <a:rPr lang="en-US" dirty="0" err="1"/>
              <a:t>Dv</a:t>
            </a:r>
            <a:r>
              <a:rPr lang="en-US" dirty="0"/>
              <a:t> </a:t>
            </a:r>
            <a:r>
              <a:rPr lang="en-US" dirty="0" err="1"/>
              <a:t>vẫn</a:t>
            </a:r>
            <a:r>
              <a:rPr lang="en-US" dirty="0"/>
              <a:t> </a:t>
            </a:r>
            <a:r>
              <a:rPr lang="en-US" dirty="0" err="1"/>
              <a:t>còn</a:t>
            </a:r>
            <a:r>
              <a:rPr lang="en-US" dirty="0"/>
              <a:t> </a:t>
            </a:r>
            <a:r>
              <a:rPr lang="en-US" dirty="0" err="1"/>
              <a:t>chậm</a:t>
            </a:r>
            <a:r>
              <a:rPr lang="en-US" dirty="0"/>
              <a:t>, </a:t>
            </a:r>
            <a:r>
              <a:rPr lang="en-US" dirty="0" err="1"/>
              <a:t>ch</a:t>
            </a:r>
            <a:r>
              <a:rPr lang="vi-VN" dirty="0"/>
              <a:t>ư</a:t>
            </a:r>
            <a:r>
              <a:rPr lang="en-US" dirty="0"/>
              <a:t>a </a:t>
            </a:r>
            <a:r>
              <a:rPr lang="en-US" dirty="0" err="1"/>
              <a:t>đáp</a:t>
            </a:r>
            <a:r>
              <a:rPr lang="en-US" dirty="0"/>
              <a:t> </a:t>
            </a:r>
            <a:r>
              <a:rPr lang="en-US" dirty="0" err="1"/>
              <a:t>ứng</a:t>
            </a:r>
            <a:r>
              <a:rPr lang="en-US" dirty="0"/>
              <a:t> đ</a:t>
            </a:r>
            <a:r>
              <a:rPr lang="vi-VN" dirty="0"/>
              <a:t>ư</a:t>
            </a:r>
            <a:r>
              <a:rPr lang="en-US" dirty="0" err="1"/>
              <a:t>ợc</a:t>
            </a:r>
            <a:r>
              <a:rPr lang="en-US" dirty="0"/>
              <a:t> </a:t>
            </a:r>
            <a:r>
              <a:rPr lang="en-US" dirty="0" err="1"/>
              <a:t>yêu</a:t>
            </a:r>
            <a:r>
              <a:rPr lang="en-US" dirty="0"/>
              <a:t> </a:t>
            </a:r>
            <a:r>
              <a:rPr lang="en-US" dirty="0" err="1"/>
              <a:t>cầu</a:t>
            </a:r>
            <a:r>
              <a:rPr lang="en-US" dirty="0"/>
              <a:t> </a:t>
            </a:r>
            <a:r>
              <a:rPr lang="en-US" dirty="0" err="1"/>
              <a:t>sự</a:t>
            </a:r>
            <a:r>
              <a:rPr lang="en-US" dirty="0"/>
              <a:t> </a:t>
            </a:r>
            <a:r>
              <a:rPr lang="en-US" dirty="0" err="1"/>
              <a:t>nghiệp</a:t>
            </a:r>
            <a:r>
              <a:rPr lang="en-US" dirty="0"/>
              <a:t> CNH-HĐH.</a:t>
            </a:r>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err="1"/>
              <a:t>Sự</a:t>
            </a:r>
            <a:r>
              <a:rPr lang="en-US" b="1" dirty="0"/>
              <a:t> </a:t>
            </a:r>
            <a:r>
              <a:rPr lang="en-US" b="1" dirty="0" err="1"/>
              <a:t>khác</a:t>
            </a:r>
            <a:r>
              <a:rPr lang="en-US" b="1" dirty="0"/>
              <a:t> </a:t>
            </a:r>
            <a:r>
              <a:rPr lang="en-US" b="1" dirty="0" err="1"/>
              <a:t>biệt</a:t>
            </a:r>
            <a:r>
              <a:rPr lang="en-US" dirty="0"/>
              <a:t>: Ở </a:t>
            </a:r>
            <a:r>
              <a:rPr lang="en-US" dirty="0" err="1"/>
              <a:t>nông</a:t>
            </a:r>
            <a:r>
              <a:rPr lang="en-US" dirty="0"/>
              <a:t> </a:t>
            </a:r>
            <a:r>
              <a:rPr lang="en-US" dirty="0" err="1"/>
              <a:t>thôn</a:t>
            </a:r>
            <a:r>
              <a:rPr lang="en-US" dirty="0"/>
              <a:t> </a:t>
            </a:r>
            <a:r>
              <a:rPr lang="en-US" dirty="0" err="1"/>
              <a:t>là</a:t>
            </a:r>
            <a:r>
              <a:rPr lang="en-US" dirty="0"/>
              <a:t> </a:t>
            </a:r>
            <a:r>
              <a:rPr lang="en-US" dirty="0" err="1"/>
              <a:t>tình</a:t>
            </a:r>
            <a:r>
              <a:rPr lang="en-US" dirty="0"/>
              <a:t> </a:t>
            </a:r>
            <a:r>
              <a:rPr lang="en-US" dirty="0" err="1"/>
              <a:t>trạng</a:t>
            </a:r>
            <a:r>
              <a:rPr lang="en-US" dirty="0"/>
              <a:t> </a:t>
            </a:r>
            <a:r>
              <a:rPr lang="en-US" dirty="0" err="1"/>
              <a:t>thiếu</a:t>
            </a:r>
            <a:r>
              <a:rPr lang="en-US" dirty="0"/>
              <a:t> </a:t>
            </a:r>
            <a:r>
              <a:rPr lang="en-US" dirty="0" err="1"/>
              <a:t>việc</a:t>
            </a:r>
            <a:r>
              <a:rPr lang="en-US" dirty="0"/>
              <a:t> </a:t>
            </a:r>
            <a:r>
              <a:rPr lang="en-US" dirty="0" err="1"/>
              <a:t>làm</a:t>
            </a:r>
            <a:r>
              <a:rPr lang="en-US" dirty="0"/>
              <a:t>; ở </a:t>
            </a:r>
            <a:r>
              <a:rPr lang="en-US" dirty="0" err="1"/>
              <a:t>thành</a:t>
            </a:r>
            <a:r>
              <a:rPr lang="en-US" dirty="0"/>
              <a:t> </a:t>
            </a:r>
            <a:r>
              <a:rPr lang="en-US" dirty="0" err="1"/>
              <a:t>thị</a:t>
            </a:r>
            <a:r>
              <a:rPr lang="en-US" dirty="0"/>
              <a:t> </a:t>
            </a:r>
            <a:r>
              <a:rPr lang="en-US" dirty="0" err="1"/>
              <a:t>là</a:t>
            </a:r>
            <a:r>
              <a:rPr lang="en-US" dirty="0"/>
              <a:t> </a:t>
            </a:r>
            <a:r>
              <a:rPr lang="en-US" dirty="0" err="1"/>
              <a:t>tình</a:t>
            </a:r>
            <a:r>
              <a:rPr lang="en-US" dirty="0"/>
              <a:t> </a:t>
            </a:r>
            <a:r>
              <a:rPr lang="en-US" dirty="0" err="1"/>
              <a:t>trạng</a:t>
            </a:r>
            <a:r>
              <a:rPr lang="en-US" dirty="0"/>
              <a:t> </a:t>
            </a:r>
            <a:r>
              <a:rPr lang="en-US" dirty="0" err="1"/>
              <a:t>thất</a:t>
            </a:r>
            <a:r>
              <a:rPr lang="en-US" dirty="0"/>
              <a:t> </a:t>
            </a:r>
            <a:r>
              <a:rPr lang="en-US" dirty="0" err="1"/>
              <a:t>nghiệp</a:t>
            </a:r>
            <a:endParaRPr lang="en-US" dirty="0"/>
          </a:p>
          <a:p>
            <a:r>
              <a:rPr lang="en-US" dirty="0"/>
              <a:t>* </a:t>
            </a:r>
            <a:r>
              <a:rPr lang="en-US" b="1" dirty="0" err="1"/>
              <a:t>Giải</a:t>
            </a:r>
            <a:r>
              <a:rPr lang="en-US" b="1" dirty="0"/>
              <a:t> </a:t>
            </a:r>
            <a:r>
              <a:rPr lang="en-US" b="1" dirty="0" err="1"/>
              <a:t>thích</a:t>
            </a:r>
            <a:r>
              <a:rPr lang="en-US" dirty="0"/>
              <a:t>:</a:t>
            </a:r>
            <a:endParaRPr lang="en-US" dirty="0"/>
          </a:p>
          <a:p>
            <a:r>
              <a:rPr lang="en-US" dirty="0"/>
              <a:t>+ </a:t>
            </a:r>
            <a:r>
              <a:rPr lang="en-US" dirty="0" err="1"/>
              <a:t>Vùng</a:t>
            </a:r>
            <a:r>
              <a:rPr lang="en-US" dirty="0"/>
              <a:t> </a:t>
            </a:r>
            <a:r>
              <a:rPr lang="en-US" dirty="0" err="1"/>
              <a:t>nông</a:t>
            </a:r>
            <a:r>
              <a:rPr lang="en-US" dirty="0"/>
              <a:t> </a:t>
            </a:r>
            <a:r>
              <a:rPr lang="en-US" dirty="0" err="1"/>
              <a:t>thôn</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hđ</a:t>
            </a:r>
            <a:r>
              <a:rPr lang="en-US" dirty="0"/>
              <a:t> </a:t>
            </a:r>
            <a:r>
              <a:rPr lang="en-US" dirty="0" err="1"/>
              <a:t>nông</a:t>
            </a:r>
            <a:r>
              <a:rPr lang="en-US" dirty="0"/>
              <a:t> </a:t>
            </a:r>
            <a:r>
              <a:rPr lang="en-US" dirty="0" err="1"/>
              <a:t>nghiệp</a:t>
            </a:r>
            <a:r>
              <a:rPr lang="en-US" dirty="0"/>
              <a:t> </a:t>
            </a:r>
            <a:r>
              <a:rPr lang="en-US" dirty="0" err="1"/>
              <a:t>thuần</a:t>
            </a:r>
            <a:r>
              <a:rPr lang="en-US" dirty="0"/>
              <a:t> </a:t>
            </a:r>
            <a:r>
              <a:rPr lang="en-US" dirty="0" err="1"/>
              <a:t>nông</a:t>
            </a:r>
            <a:r>
              <a:rPr lang="en-US" dirty="0"/>
              <a:t>, ko </a:t>
            </a:r>
            <a:r>
              <a:rPr lang="en-US" dirty="0" err="1"/>
              <a:t>đòi</a:t>
            </a:r>
            <a:r>
              <a:rPr lang="en-US" dirty="0"/>
              <a:t> </a:t>
            </a:r>
            <a:r>
              <a:rPr lang="en-US" dirty="0" err="1"/>
              <a:t>hỏi</a:t>
            </a:r>
            <a:r>
              <a:rPr lang="en-US" dirty="0"/>
              <a:t> </a:t>
            </a:r>
            <a:r>
              <a:rPr lang="en-US" dirty="0" err="1"/>
              <a:t>cao</a:t>
            </a:r>
            <a:r>
              <a:rPr lang="en-US" dirty="0"/>
              <a:t> </a:t>
            </a:r>
            <a:r>
              <a:rPr lang="en-US" dirty="0" err="1"/>
              <a:t>về</a:t>
            </a:r>
            <a:r>
              <a:rPr lang="en-US" dirty="0"/>
              <a:t> </a:t>
            </a:r>
            <a:r>
              <a:rPr lang="en-US" dirty="0" err="1"/>
              <a:t>trình</a:t>
            </a:r>
            <a:r>
              <a:rPr lang="en-US" dirty="0"/>
              <a:t> </a:t>
            </a:r>
            <a:r>
              <a:rPr lang="en-US" dirty="0" err="1"/>
              <a:t>độ</a:t>
            </a:r>
            <a:r>
              <a:rPr lang="en-US" dirty="0"/>
              <a:t>, </a:t>
            </a:r>
            <a:r>
              <a:rPr lang="en-US" dirty="0" err="1"/>
              <a:t>việc</a:t>
            </a:r>
            <a:r>
              <a:rPr lang="en-US" dirty="0"/>
              <a:t> </a:t>
            </a:r>
            <a:r>
              <a:rPr lang="en-US" dirty="0" err="1"/>
              <a:t>làm</a:t>
            </a:r>
            <a:r>
              <a:rPr lang="en-US" dirty="0"/>
              <a:t> </a:t>
            </a:r>
            <a:r>
              <a:rPr lang="en-US" dirty="0" err="1"/>
              <a:t>theo</a:t>
            </a:r>
            <a:r>
              <a:rPr lang="en-US" dirty="0"/>
              <a:t> </a:t>
            </a:r>
            <a:r>
              <a:rPr lang="en-US" dirty="0" err="1"/>
              <a:t>mùa</a:t>
            </a:r>
            <a:r>
              <a:rPr lang="en-US" dirty="0"/>
              <a:t> </a:t>
            </a:r>
            <a:r>
              <a:rPr lang="en-US" dirty="0" err="1"/>
              <a:t>vụ</a:t>
            </a:r>
            <a:r>
              <a:rPr lang="en-US" dirty="0"/>
              <a:t> </a:t>
            </a:r>
            <a:r>
              <a:rPr lang="en-US" dirty="0" err="1"/>
              <a:t>nên</a:t>
            </a:r>
            <a:r>
              <a:rPr lang="en-US" dirty="0"/>
              <a:t> </a:t>
            </a:r>
            <a:r>
              <a:rPr lang="en-US" dirty="0" err="1"/>
              <a:t>hết</a:t>
            </a:r>
            <a:r>
              <a:rPr lang="en-US" dirty="0"/>
              <a:t> </a:t>
            </a:r>
            <a:r>
              <a:rPr lang="en-US" dirty="0" err="1"/>
              <a:t>mùa</a:t>
            </a:r>
            <a:r>
              <a:rPr lang="en-US" dirty="0"/>
              <a:t> </a:t>
            </a:r>
            <a:r>
              <a:rPr lang="en-US" dirty="0" err="1"/>
              <a:t>vụ</a:t>
            </a:r>
            <a:r>
              <a:rPr lang="en-US" dirty="0"/>
              <a:t> </a:t>
            </a:r>
            <a:r>
              <a:rPr lang="en-US" dirty="0" err="1"/>
              <a:t>chính</a:t>
            </a:r>
            <a:r>
              <a:rPr lang="en-US" dirty="0"/>
              <a:t> </a:t>
            </a:r>
            <a:r>
              <a:rPr lang="en-US" dirty="0" err="1"/>
              <a:t>là</a:t>
            </a:r>
            <a:r>
              <a:rPr lang="en-US" dirty="0"/>
              <a:t> </a:t>
            </a:r>
            <a:r>
              <a:rPr lang="en-US" dirty="0" err="1"/>
              <a:t>khoảng</a:t>
            </a:r>
            <a:r>
              <a:rPr lang="en-US" dirty="0"/>
              <a:t> </a:t>
            </a:r>
            <a:r>
              <a:rPr lang="en-US" dirty="0" err="1"/>
              <a:t>thời</a:t>
            </a:r>
            <a:r>
              <a:rPr lang="en-US" dirty="0"/>
              <a:t> </a:t>
            </a:r>
            <a:r>
              <a:rPr lang="en-US" dirty="0" err="1"/>
              <a:t>gian</a:t>
            </a:r>
            <a:r>
              <a:rPr lang="en-US" dirty="0"/>
              <a:t> </a:t>
            </a:r>
            <a:r>
              <a:rPr lang="en-US" dirty="0" err="1"/>
              <a:t>nông</a:t>
            </a:r>
            <a:r>
              <a:rPr lang="en-US" dirty="0"/>
              <a:t> </a:t>
            </a:r>
            <a:r>
              <a:rPr lang="en-US" dirty="0" err="1"/>
              <a:t>nhàn</a:t>
            </a:r>
            <a:r>
              <a:rPr lang="en-US" dirty="0"/>
              <a:t>.</a:t>
            </a:r>
            <a:endParaRPr lang="en-US" dirty="0"/>
          </a:p>
          <a:p>
            <a:r>
              <a:rPr lang="en-US" dirty="0"/>
              <a:t>+ Ở </a:t>
            </a:r>
            <a:r>
              <a:rPr lang="en-US" dirty="0" err="1"/>
              <a:t>thành</a:t>
            </a:r>
            <a:r>
              <a:rPr lang="en-US" dirty="0"/>
              <a:t> </a:t>
            </a:r>
            <a:r>
              <a:rPr lang="en-US" dirty="0" err="1"/>
              <a:t>thị</a:t>
            </a:r>
            <a:r>
              <a:rPr lang="en-US" dirty="0"/>
              <a:t>, lao </a:t>
            </a:r>
            <a:r>
              <a:rPr lang="en-US" dirty="0" err="1"/>
              <a:t>động</a:t>
            </a:r>
            <a:r>
              <a:rPr lang="en-US" dirty="0"/>
              <a:t> </a:t>
            </a:r>
            <a:r>
              <a:rPr lang="en-US" dirty="0" err="1"/>
              <a:t>chủ</a:t>
            </a:r>
            <a:r>
              <a:rPr lang="en-US" dirty="0"/>
              <a:t> </a:t>
            </a:r>
            <a:r>
              <a:rPr lang="en-US" dirty="0" err="1"/>
              <a:t>yếu</a:t>
            </a:r>
            <a:r>
              <a:rPr lang="en-US" dirty="0"/>
              <a:t> </a:t>
            </a:r>
            <a:r>
              <a:rPr lang="en-US" dirty="0" err="1"/>
              <a:t>hoạt</a:t>
            </a:r>
            <a:r>
              <a:rPr lang="en-US" dirty="0"/>
              <a:t> </a:t>
            </a:r>
            <a:r>
              <a:rPr lang="en-US" dirty="0" err="1"/>
              <a:t>động</a:t>
            </a:r>
            <a:r>
              <a:rPr lang="en-US" dirty="0"/>
              <a:t> </a:t>
            </a:r>
            <a:r>
              <a:rPr lang="en-US" dirty="0" err="1"/>
              <a:t>trong</a:t>
            </a:r>
            <a:r>
              <a:rPr lang="en-US" dirty="0"/>
              <a:t> </a:t>
            </a:r>
            <a:r>
              <a:rPr lang="en-US" dirty="0" err="1"/>
              <a:t>lĩnh</a:t>
            </a:r>
            <a:r>
              <a:rPr lang="en-US" dirty="0"/>
              <a:t> </a:t>
            </a:r>
            <a:r>
              <a:rPr lang="en-US" dirty="0" err="1"/>
              <a:t>vực</a:t>
            </a:r>
            <a:r>
              <a:rPr lang="en-US" dirty="0"/>
              <a:t> CN </a:t>
            </a:r>
            <a:r>
              <a:rPr lang="en-US" dirty="0" err="1"/>
              <a:t>và</a:t>
            </a:r>
            <a:r>
              <a:rPr lang="en-US" dirty="0"/>
              <a:t> </a:t>
            </a:r>
            <a:r>
              <a:rPr lang="en-US" dirty="0" err="1"/>
              <a:t>Dv</a:t>
            </a:r>
            <a:r>
              <a:rPr lang="en-US" dirty="0"/>
              <a:t> </a:t>
            </a:r>
            <a:r>
              <a:rPr lang="en-US" dirty="0" err="1"/>
              <a:t>nên</a:t>
            </a:r>
            <a:r>
              <a:rPr lang="en-US" dirty="0"/>
              <a:t> </a:t>
            </a:r>
            <a:r>
              <a:rPr lang="en-US" dirty="0" err="1"/>
              <a:t>xảy</a:t>
            </a:r>
            <a:r>
              <a:rPr lang="en-US" dirty="0"/>
              <a:t> ra </a:t>
            </a:r>
            <a:r>
              <a:rPr lang="en-US" dirty="0" err="1"/>
              <a:t>tình</a:t>
            </a:r>
            <a:r>
              <a:rPr lang="en-US" dirty="0"/>
              <a:t> </a:t>
            </a:r>
            <a:r>
              <a:rPr lang="en-US" dirty="0" err="1"/>
              <a:t>trạng</a:t>
            </a:r>
            <a:r>
              <a:rPr lang="en-US" dirty="0"/>
              <a:t> </a:t>
            </a:r>
            <a:r>
              <a:rPr lang="en-US" dirty="0" err="1"/>
              <a:t>thất</a:t>
            </a:r>
            <a:r>
              <a:rPr lang="en-US" dirty="0"/>
              <a:t> </a:t>
            </a:r>
            <a:r>
              <a:rPr lang="en-US" dirty="0" err="1"/>
              <a:t>nghiệp</a:t>
            </a:r>
            <a:r>
              <a:rPr lang="en-US" dirty="0"/>
              <a:t>.</a:t>
            </a:r>
            <a:endParaRPr lang="en-US" dirty="0"/>
          </a:p>
          <a:p>
            <a:pPr algn="just"/>
            <a:r>
              <a:rPr lang="en-US" b="1" dirty="0"/>
              <a:t>* </a:t>
            </a:r>
            <a:r>
              <a:rPr lang="en-US" sz="1200" b="1" dirty="0">
                <a:solidFill>
                  <a:srgbClr val="C00000"/>
                </a:solidFill>
              </a:rPr>
              <a:t>Ph</a:t>
            </a:r>
            <a:r>
              <a:rPr lang="vi-VN" sz="1200" b="1" dirty="0">
                <a:solidFill>
                  <a:srgbClr val="C00000"/>
                </a:solidFill>
              </a:rPr>
              <a:t>ư</a:t>
            </a:r>
            <a:r>
              <a:rPr lang="en-US" sz="1200" b="1" dirty="0" err="1">
                <a:solidFill>
                  <a:srgbClr val="C00000"/>
                </a:solidFill>
              </a:rPr>
              <a:t>ơng</a:t>
            </a:r>
            <a:r>
              <a:rPr lang="en-US" sz="1200" b="1" dirty="0">
                <a:solidFill>
                  <a:srgbClr val="C00000"/>
                </a:solidFill>
              </a:rPr>
              <a:t> h</a:t>
            </a:r>
            <a:r>
              <a:rPr lang="vi-VN" sz="1200" b="1" dirty="0">
                <a:solidFill>
                  <a:srgbClr val="C00000"/>
                </a:solidFill>
              </a:rPr>
              <a:t>ư</a:t>
            </a:r>
            <a:r>
              <a:rPr lang="en-US" sz="1200" b="1" dirty="0" err="1">
                <a:solidFill>
                  <a:srgbClr val="C00000"/>
                </a:solidFill>
              </a:rPr>
              <a:t>ớng</a:t>
            </a:r>
            <a:r>
              <a:rPr lang="en-US" sz="1200" dirty="0"/>
              <a:t>:</a:t>
            </a:r>
            <a:endParaRPr lang="en-US" sz="1200" dirty="0"/>
          </a:p>
          <a:p>
            <a:pPr algn="just"/>
            <a:r>
              <a:rPr lang="en-US" sz="1200" dirty="0"/>
              <a:t>- </a:t>
            </a:r>
            <a:r>
              <a:rPr lang="en-US" sz="1200" dirty="0" err="1"/>
              <a:t>Phân</a:t>
            </a:r>
            <a:r>
              <a:rPr lang="en-US" sz="1200" dirty="0"/>
              <a:t> </a:t>
            </a:r>
            <a:r>
              <a:rPr lang="en-US" sz="1200" dirty="0" err="1"/>
              <a:t>bố</a:t>
            </a:r>
            <a:r>
              <a:rPr lang="en-US" sz="1200" dirty="0"/>
              <a:t> </a:t>
            </a:r>
            <a:r>
              <a:rPr lang="en-US" sz="1200" dirty="0" err="1"/>
              <a:t>lại</a:t>
            </a:r>
            <a:r>
              <a:rPr lang="en-US" sz="1200" dirty="0"/>
              <a:t> </a:t>
            </a:r>
            <a:r>
              <a:rPr lang="en-US" sz="1200" dirty="0" err="1"/>
              <a:t>dân</a:t>
            </a:r>
            <a:r>
              <a:rPr lang="en-US" sz="1200" dirty="0"/>
              <a:t> c</a:t>
            </a:r>
            <a:r>
              <a:rPr lang="vi-VN" sz="1200" dirty="0"/>
              <a:t>ư</a:t>
            </a:r>
            <a:r>
              <a:rPr lang="en-US" sz="1200" dirty="0"/>
              <a:t> </a:t>
            </a:r>
            <a:r>
              <a:rPr lang="en-US" sz="1200" dirty="0" err="1"/>
              <a:t>và</a:t>
            </a:r>
            <a:r>
              <a:rPr lang="en-US" sz="1200" dirty="0"/>
              <a:t> lao </a:t>
            </a:r>
            <a:r>
              <a:rPr lang="en-US" sz="1200" dirty="0" err="1"/>
              <a:t>động</a:t>
            </a:r>
            <a:endParaRPr lang="en-US" sz="1200" dirty="0"/>
          </a:p>
          <a:p>
            <a:pPr algn="just"/>
            <a:r>
              <a:rPr lang="en-US" sz="1200" dirty="0"/>
              <a:t>- </a:t>
            </a:r>
            <a:r>
              <a:rPr lang="en-US" sz="1200" dirty="0" err="1"/>
              <a:t>Thực</a:t>
            </a:r>
            <a:r>
              <a:rPr lang="en-US" sz="1200" dirty="0"/>
              <a:t> </a:t>
            </a:r>
            <a:r>
              <a:rPr lang="en-US" sz="1200" dirty="0" err="1"/>
              <a:t>hiện</a:t>
            </a:r>
            <a:r>
              <a:rPr lang="en-US" sz="1200" dirty="0"/>
              <a:t> </a:t>
            </a:r>
            <a:r>
              <a:rPr lang="en-US" sz="1200" dirty="0" err="1"/>
              <a:t>chính</a:t>
            </a:r>
            <a:r>
              <a:rPr lang="en-US" sz="1200" dirty="0"/>
              <a:t> </a:t>
            </a:r>
            <a:r>
              <a:rPr lang="en-US" sz="1200" dirty="0" err="1"/>
              <a:t>sách</a:t>
            </a:r>
            <a:r>
              <a:rPr lang="en-US" sz="1200" dirty="0"/>
              <a:t> </a:t>
            </a:r>
            <a:r>
              <a:rPr lang="en-US" sz="1200" dirty="0" err="1"/>
              <a:t>dân</a:t>
            </a:r>
            <a:r>
              <a:rPr lang="en-US" sz="1200" dirty="0"/>
              <a:t> </a:t>
            </a:r>
            <a:r>
              <a:rPr lang="en-US" sz="1200" dirty="0" err="1"/>
              <a:t>số</a:t>
            </a:r>
            <a:r>
              <a:rPr lang="en-US" sz="1200" dirty="0"/>
              <a:t>, </a:t>
            </a:r>
            <a:r>
              <a:rPr lang="en-US" sz="1200" dirty="0" err="1"/>
              <a:t>sức</a:t>
            </a:r>
            <a:r>
              <a:rPr lang="en-US" sz="1200" dirty="0"/>
              <a:t> </a:t>
            </a:r>
            <a:r>
              <a:rPr lang="en-US" sz="1200" dirty="0" err="1"/>
              <a:t>khoẻ</a:t>
            </a:r>
            <a:r>
              <a:rPr lang="en-US" sz="1200" dirty="0"/>
              <a:t> </a:t>
            </a:r>
            <a:r>
              <a:rPr lang="en-US" sz="1200" dirty="0" err="1"/>
              <a:t>sinh</a:t>
            </a:r>
            <a:r>
              <a:rPr lang="en-US" sz="1200" dirty="0"/>
              <a:t> </a:t>
            </a:r>
            <a:r>
              <a:rPr lang="en-US" sz="1200" dirty="0" err="1"/>
              <a:t>sản</a:t>
            </a:r>
            <a:endParaRPr lang="en-US" sz="1200" dirty="0"/>
          </a:p>
          <a:p>
            <a:pPr algn="just"/>
            <a:r>
              <a:rPr lang="en-US" sz="1200" dirty="0"/>
              <a:t>- </a:t>
            </a:r>
            <a:r>
              <a:rPr lang="en-US" sz="1200" dirty="0" err="1"/>
              <a:t>Đa</a:t>
            </a:r>
            <a:r>
              <a:rPr lang="en-US" sz="1200" dirty="0"/>
              <a:t> </a:t>
            </a:r>
            <a:r>
              <a:rPr lang="en-US" sz="1200" dirty="0" err="1"/>
              <a:t>dạng</a:t>
            </a:r>
            <a:r>
              <a:rPr lang="en-US" sz="1200" dirty="0"/>
              <a:t> </a:t>
            </a:r>
            <a:r>
              <a:rPr lang="en-US" sz="1200" dirty="0" err="1"/>
              <a:t>hoá</a:t>
            </a:r>
            <a:r>
              <a:rPr lang="en-US" sz="1200" dirty="0"/>
              <a:t> </a:t>
            </a:r>
            <a:r>
              <a:rPr lang="en-US" sz="1200" dirty="0" err="1"/>
              <a:t>các</a:t>
            </a:r>
            <a:r>
              <a:rPr lang="en-US" sz="1200" dirty="0"/>
              <a:t> </a:t>
            </a:r>
            <a:r>
              <a:rPr lang="en-US" sz="1200" dirty="0" err="1"/>
              <a:t>hoạt</a:t>
            </a:r>
            <a:r>
              <a:rPr lang="en-US" sz="1200" dirty="0"/>
              <a:t> </a:t>
            </a:r>
            <a:r>
              <a:rPr lang="en-US" sz="1200" dirty="0" err="1"/>
              <a:t>động</a:t>
            </a:r>
            <a:r>
              <a:rPr lang="en-US" sz="1200" dirty="0"/>
              <a:t> </a:t>
            </a:r>
            <a:r>
              <a:rPr lang="en-US" sz="1200" dirty="0" err="1"/>
              <a:t>sản</a:t>
            </a:r>
            <a:r>
              <a:rPr lang="en-US" sz="1200" dirty="0"/>
              <a:t> </a:t>
            </a:r>
            <a:r>
              <a:rPr lang="en-US" sz="1200" dirty="0" err="1"/>
              <a:t>xuất</a:t>
            </a:r>
            <a:endParaRPr lang="en-US" sz="1200" dirty="0"/>
          </a:p>
          <a:p>
            <a:pPr algn="just"/>
            <a:r>
              <a:rPr lang="en-US" sz="1200" dirty="0"/>
              <a:t>- Thu </a:t>
            </a:r>
            <a:r>
              <a:rPr lang="en-US" sz="1200" dirty="0" err="1"/>
              <a:t>hút</a:t>
            </a:r>
            <a:r>
              <a:rPr lang="en-US" sz="1200" dirty="0"/>
              <a:t> </a:t>
            </a:r>
            <a:r>
              <a:rPr lang="en-US" sz="1200" dirty="0" err="1"/>
              <a:t>vốn</a:t>
            </a:r>
            <a:r>
              <a:rPr lang="en-US" sz="1200" dirty="0"/>
              <a:t> </a:t>
            </a:r>
            <a:r>
              <a:rPr lang="en-US" sz="1200" dirty="0" err="1"/>
              <a:t>đầu</a:t>
            </a:r>
            <a:r>
              <a:rPr lang="en-US" sz="1200" dirty="0"/>
              <a:t> t</a:t>
            </a:r>
            <a:r>
              <a:rPr lang="vi-VN" sz="1200" dirty="0"/>
              <a:t>ư</a:t>
            </a:r>
            <a:r>
              <a:rPr lang="en-US" sz="1200" dirty="0"/>
              <a:t> n</a:t>
            </a:r>
            <a:r>
              <a:rPr lang="vi-VN" sz="1200" dirty="0"/>
              <a:t>ư</a:t>
            </a:r>
            <a:r>
              <a:rPr lang="en-US" sz="1200" dirty="0" err="1"/>
              <a:t>ớc</a:t>
            </a:r>
            <a:r>
              <a:rPr lang="en-US" sz="1200" dirty="0"/>
              <a:t> </a:t>
            </a:r>
            <a:r>
              <a:rPr lang="en-US" sz="1200" dirty="0" err="1"/>
              <a:t>ngoài</a:t>
            </a:r>
            <a:endParaRPr lang="en-US" sz="1200" dirty="0"/>
          </a:p>
          <a:p>
            <a:pPr algn="just"/>
            <a:r>
              <a:rPr lang="en-US" sz="1200" dirty="0"/>
              <a:t>- </a:t>
            </a:r>
            <a:r>
              <a:rPr lang="en-US" sz="1200" dirty="0" err="1"/>
              <a:t>Đa</a:t>
            </a:r>
            <a:r>
              <a:rPr lang="en-US" sz="1200" dirty="0"/>
              <a:t> </a:t>
            </a:r>
            <a:r>
              <a:rPr lang="en-US" sz="1200" dirty="0" err="1"/>
              <a:t>dạng</a:t>
            </a:r>
            <a:r>
              <a:rPr lang="en-US" sz="1200" dirty="0"/>
              <a:t> </a:t>
            </a:r>
            <a:r>
              <a:rPr lang="en-US" sz="1200" dirty="0" err="1"/>
              <a:t>hoá</a:t>
            </a:r>
            <a:r>
              <a:rPr lang="en-US" sz="1200" dirty="0"/>
              <a:t> </a:t>
            </a:r>
            <a:r>
              <a:rPr lang="en-US" sz="1200" dirty="0" err="1"/>
              <a:t>các</a:t>
            </a:r>
            <a:r>
              <a:rPr lang="en-US" sz="1200" dirty="0"/>
              <a:t> </a:t>
            </a:r>
            <a:r>
              <a:rPr lang="en-US" sz="1200" dirty="0" err="1"/>
              <a:t>loại</a:t>
            </a:r>
            <a:r>
              <a:rPr lang="en-US" sz="1200" dirty="0"/>
              <a:t> </a:t>
            </a:r>
            <a:r>
              <a:rPr lang="en-US" sz="1200" dirty="0" err="1"/>
              <a:t>hình</a:t>
            </a:r>
            <a:r>
              <a:rPr lang="en-US" sz="1200" dirty="0"/>
              <a:t> </a:t>
            </a:r>
            <a:r>
              <a:rPr lang="en-US" sz="1200" dirty="0" err="1"/>
              <a:t>đào</a:t>
            </a:r>
            <a:r>
              <a:rPr lang="en-US" sz="1200" dirty="0"/>
              <a:t> </a:t>
            </a:r>
            <a:r>
              <a:rPr lang="en-US" sz="1200" dirty="0" err="1"/>
              <a:t>tạo</a:t>
            </a:r>
            <a:r>
              <a:rPr lang="en-US" sz="1200" dirty="0"/>
              <a:t>.</a:t>
            </a:r>
            <a:endParaRPr lang="en-US" sz="1200" dirty="0"/>
          </a:p>
          <a:p>
            <a:pPr algn="just"/>
            <a:r>
              <a:rPr lang="en-US" sz="1200" dirty="0"/>
              <a:t>- </a:t>
            </a:r>
            <a:r>
              <a:rPr lang="en-US" sz="1200" dirty="0" err="1"/>
              <a:t>Xuất</a:t>
            </a:r>
            <a:r>
              <a:rPr lang="en-US" sz="1200" dirty="0"/>
              <a:t> </a:t>
            </a:r>
            <a:r>
              <a:rPr lang="en-US" sz="1200" dirty="0" err="1"/>
              <a:t>khẩu</a:t>
            </a:r>
            <a:r>
              <a:rPr lang="en-US" sz="1200" dirty="0"/>
              <a:t> lao </a:t>
            </a:r>
            <a:r>
              <a:rPr lang="en-US" sz="1200" dirty="0" err="1"/>
              <a:t>động</a:t>
            </a:r>
            <a:r>
              <a:rPr lang="en-US" sz="1200" dirty="0"/>
              <a:t>.</a:t>
            </a:r>
            <a:endParaRPr lang="en-US" sz="1200"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Chất</a:t>
            </a:r>
            <a:r>
              <a:rPr lang="en-US" dirty="0"/>
              <a:t> l</a:t>
            </a:r>
            <a:r>
              <a:rPr lang="vi-VN" dirty="0"/>
              <a:t>ư</a:t>
            </a:r>
            <a:r>
              <a:rPr lang="en-US" dirty="0" err="1"/>
              <a:t>ợng</a:t>
            </a:r>
            <a:r>
              <a:rPr lang="en-US" dirty="0"/>
              <a:t> </a:t>
            </a:r>
            <a:r>
              <a:rPr lang="en-US" dirty="0" err="1"/>
              <a:t>cuộc</a:t>
            </a:r>
            <a:r>
              <a:rPr lang="en-US" dirty="0"/>
              <a:t> </a:t>
            </a:r>
            <a:r>
              <a:rPr lang="en-US" dirty="0" err="1"/>
              <a:t>sống</a:t>
            </a:r>
            <a:r>
              <a:rPr lang="en-US" dirty="0"/>
              <a:t> </a:t>
            </a:r>
            <a:r>
              <a:rPr lang="en-US" dirty="0" err="1"/>
              <a:t>khác</a:t>
            </a:r>
            <a:r>
              <a:rPr lang="en-US" dirty="0"/>
              <a:t> </a:t>
            </a:r>
            <a:r>
              <a:rPr lang="en-US" dirty="0" err="1"/>
              <a:t>nhau</a:t>
            </a:r>
            <a:r>
              <a:rPr lang="en-US" dirty="0"/>
              <a:t> </a:t>
            </a:r>
            <a:r>
              <a:rPr lang="en-US" dirty="0" err="1"/>
              <a:t>giữa</a:t>
            </a:r>
            <a:r>
              <a:rPr lang="en-US" dirty="0"/>
              <a:t> </a:t>
            </a:r>
            <a:r>
              <a:rPr lang="en-US" dirty="0" err="1"/>
              <a:t>thành</a:t>
            </a:r>
            <a:r>
              <a:rPr lang="en-US" dirty="0"/>
              <a:t> </a:t>
            </a:r>
            <a:r>
              <a:rPr lang="en-US" dirty="0" err="1"/>
              <a:t>thị</a:t>
            </a:r>
            <a:r>
              <a:rPr lang="en-US" dirty="0"/>
              <a:t> </a:t>
            </a:r>
            <a:r>
              <a:rPr lang="en-US" dirty="0" err="1"/>
              <a:t>và</a:t>
            </a:r>
            <a:r>
              <a:rPr lang="en-US" dirty="0"/>
              <a:t> </a:t>
            </a:r>
            <a:r>
              <a:rPr lang="en-US" dirty="0" err="1"/>
              <a:t>nông</a:t>
            </a:r>
            <a:r>
              <a:rPr lang="en-US" dirty="0"/>
              <a:t> </a:t>
            </a:r>
            <a:r>
              <a:rPr lang="en-US" dirty="0" err="1"/>
              <a:t>thôn</a:t>
            </a:r>
            <a:r>
              <a:rPr lang="en-US" dirty="0"/>
              <a:t>, </a:t>
            </a:r>
            <a:r>
              <a:rPr lang="en-US" dirty="0" err="1"/>
              <a:t>giữa</a:t>
            </a:r>
            <a:r>
              <a:rPr lang="en-US" dirty="0"/>
              <a:t> </a:t>
            </a:r>
            <a:r>
              <a:rPr lang="en-US" dirty="0" err="1"/>
              <a:t>đồng</a:t>
            </a:r>
            <a:r>
              <a:rPr lang="en-US" dirty="0"/>
              <a:t> </a:t>
            </a:r>
            <a:r>
              <a:rPr lang="en-US" dirty="0" err="1"/>
              <a:t>bằng</a:t>
            </a:r>
            <a:r>
              <a:rPr lang="en-US" dirty="0"/>
              <a:t> </a:t>
            </a:r>
            <a:r>
              <a:rPr lang="en-US" dirty="0" err="1"/>
              <a:t>và</a:t>
            </a:r>
            <a:r>
              <a:rPr lang="en-US" dirty="0"/>
              <a:t> </a:t>
            </a:r>
            <a:r>
              <a:rPr lang="en-US" dirty="0" err="1"/>
              <a:t>miền</a:t>
            </a:r>
            <a:r>
              <a:rPr lang="en-US" dirty="0"/>
              <a:t> </a:t>
            </a:r>
            <a:r>
              <a:rPr lang="en-US" dirty="0" err="1"/>
              <a:t>núi</a:t>
            </a:r>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0" kern="1200" dirty="0">
                <a:solidFill>
                  <a:schemeClr val="tx1"/>
                </a:solidFill>
                <a:effectLst/>
                <a:latin typeface="+mn-lt"/>
                <a:ea typeface="+mn-ea"/>
                <a:cs typeface="+mn-cs"/>
              </a:rPr>
              <a:t>Thu nhập bình quân tháng của lao động có việc làm trong quý I năm 2019 đạt 5,7 triệu đồng/tháng, tăng 670 nghìn đồng so với quý trước và tăng 1,03 triệu đồng so với cùng kỳ năm trước; thu nhập bình quân của lao động nam cao gấp 1,4 lần so với thu nhập bình quân của lao động nữ (tương ứng là 6,6 triệu đồng và 4,7 triệu đồng); thu nhập bình quân của lao động thành thị cao hơn lao động nông thôn 3 triệu đồng (tương ứng là 7,7 triệu đồng và 4,7 triệu đồng).</a:t>
            </a:r>
            <a:endParaRPr lang="en-US" dirty="0"/>
          </a:p>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F005F51-6B11-443A-B3B1-39C6F5AE1C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005F51-6B11-443A-B3B1-39C6F5AE1C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005F51-6B11-443A-B3B1-39C6F5AE1C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F005F51-6B11-443A-B3B1-39C6F5AE1C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F005F51-6B11-443A-B3B1-39C6F5AE1CB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F005F51-6B11-443A-B3B1-39C6F5AE1CB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F005F51-6B11-443A-B3B1-39C6F5AE1CB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F005F51-6B11-443A-B3B1-39C6F5AE1CB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05F51-6B11-443A-B3B1-39C6F5AE1CB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F005F51-6B11-443A-B3B1-39C6F5AE1CB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F005F51-6B11-443A-B3B1-39C6F5AE1CB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D3AE9-D0A6-4937-8C6A-CB3A3223F5D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05F51-6B11-443A-B3B1-39C6F5AE1CB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D3AE9-D0A6-4937-8C6A-CB3A3223F5D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png"/><Relationship Id="rId6" Type="http://schemas.openxmlformats.org/officeDocument/2006/relationships/image" Target="../media/image6.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customXml" Target="../ink/ink4.xml"/><Relationship Id="rId6" Type="http://schemas.openxmlformats.org/officeDocument/2006/relationships/image" Target="../media/image11.png"/><Relationship Id="rId5" Type="http://schemas.openxmlformats.org/officeDocument/2006/relationships/customXml" Target="../ink/ink3.xml"/><Relationship Id="rId4" Type="http://schemas.openxmlformats.org/officeDocument/2006/relationships/image" Target="../media/image10.png"/><Relationship Id="rId3" Type="http://schemas.openxmlformats.org/officeDocument/2006/relationships/customXml" Target="../ink/ink2.xml"/><Relationship Id="rId2" Type="http://schemas.openxmlformats.org/officeDocument/2006/relationships/image" Target="../media/image9.png"/><Relationship Id="rId10" Type="http://schemas.openxmlformats.org/officeDocument/2006/relationships/notesSlide" Target="../notesSlides/notesSlide4.xml"/><Relationship Id="rId1" Type="http://schemas.openxmlformats.org/officeDocument/2006/relationships/customXml" Target="../ink/ink1.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179"/>
          <p:cNvSpPr/>
          <p:nvPr/>
        </p:nvSpPr>
        <p:spPr>
          <a:xfrm>
            <a:off x="-14656" y="5791201"/>
            <a:ext cx="12191999" cy="1066799"/>
          </a:xfrm>
          <a:custGeom>
            <a:avLst/>
            <a:gdLst>
              <a:gd name="connsiteX0" fmla="*/ 0 w 9144000"/>
              <a:gd name="connsiteY0" fmla="*/ 0 h 1711245"/>
              <a:gd name="connsiteX1" fmla="*/ 9144000 w 9144000"/>
              <a:gd name="connsiteY1" fmla="*/ 0 h 1711245"/>
              <a:gd name="connsiteX2" fmla="*/ 9144000 w 9144000"/>
              <a:gd name="connsiteY2" fmla="*/ 1711245 h 1711245"/>
              <a:gd name="connsiteX3" fmla="*/ 0 w 9144000"/>
              <a:gd name="connsiteY3" fmla="*/ 1711245 h 1711245"/>
              <a:gd name="connsiteX4" fmla="*/ 0 w 9144000"/>
              <a:gd name="connsiteY4" fmla="*/ 0 h 1711245"/>
              <a:gd name="connsiteX0-1" fmla="*/ 0 w 9144000"/>
              <a:gd name="connsiteY0-2" fmla="*/ 685800 h 2397045"/>
              <a:gd name="connsiteX1-3" fmla="*/ 9131300 w 9144000"/>
              <a:gd name="connsiteY1-4" fmla="*/ 0 h 2397045"/>
              <a:gd name="connsiteX2-5" fmla="*/ 9144000 w 9144000"/>
              <a:gd name="connsiteY2-6" fmla="*/ 2397045 h 2397045"/>
              <a:gd name="connsiteX3-7" fmla="*/ 0 w 9144000"/>
              <a:gd name="connsiteY3-8" fmla="*/ 2397045 h 2397045"/>
              <a:gd name="connsiteX4-9" fmla="*/ 0 w 9144000"/>
              <a:gd name="connsiteY4-10" fmla="*/ 685800 h 2397045"/>
              <a:gd name="connsiteX0-11" fmla="*/ 0 w 9157262"/>
              <a:gd name="connsiteY0-12" fmla="*/ 685800 h 2397045"/>
              <a:gd name="connsiteX1-13" fmla="*/ 9156700 w 9157262"/>
              <a:gd name="connsiteY1-14" fmla="*/ 0 h 2397045"/>
              <a:gd name="connsiteX2-15" fmla="*/ 9144000 w 9157262"/>
              <a:gd name="connsiteY2-16" fmla="*/ 2397045 h 2397045"/>
              <a:gd name="connsiteX3-17" fmla="*/ 0 w 9157262"/>
              <a:gd name="connsiteY3-18" fmla="*/ 2397045 h 2397045"/>
              <a:gd name="connsiteX4-19" fmla="*/ 0 w 9157262"/>
              <a:gd name="connsiteY4-20" fmla="*/ 685800 h 23970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57262" h="2397045">
                <a:moveTo>
                  <a:pt x="0" y="685800"/>
                </a:moveTo>
                <a:lnTo>
                  <a:pt x="9156700" y="0"/>
                </a:lnTo>
                <a:cubicBezTo>
                  <a:pt x="9160933" y="799015"/>
                  <a:pt x="9139767" y="1598030"/>
                  <a:pt x="9144000" y="2397045"/>
                </a:cubicBezTo>
                <a:lnTo>
                  <a:pt x="0" y="2397045"/>
                </a:lnTo>
                <a:lnTo>
                  <a:pt x="0" y="685800"/>
                </a:lnTo>
                <a:close/>
              </a:path>
            </a:pathLst>
          </a:custGeom>
          <a:solidFill>
            <a:srgbClr val="BEB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 name="矩形 16"/>
          <p:cNvSpPr/>
          <p:nvPr/>
        </p:nvSpPr>
        <p:spPr bwMode="auto">
          <a:xfrm rot="5400000">
            <a:off x="11018647" y="-106555"/>
            <a:ext cx="1063803" cy="128290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1" fmla="*/ 0 w 914400"/>
              <a:gd name="connsiteY0-2" fmla="*/ 0 h 914400"/>
              <a:gd name="connsiteX1-3" fmla="*/ 914400 w 914400"/>
              <a:gd name="connsiteY1-4" fmla="*/ 0 h 914400"/>
              <a:gd name="connsiteX2-5" fmla="*/ 514350 w 914400"/>
              <a:gd name="connsiteY2-6" fmla="*/ 304800 h 914400"/>
              <a:gd name="connsiteX3-7" fmla="*/ 0 w 914400"/>
              <a:gd name="connsiteY3-8" fmla="*/ 914400 h 914400"/>
              <a:gd name="connsiteX4-9" fmla="*/ 0 w 914400"/>
              <a:gd name="connsiteY4-10" fmla="*/ 0 h 914400"/>
              <a:gd name="connsiteX0-11" fmla="*/ 0 w 914400"/>
              <a:gd name="connsiteY0-12" fmla="*/ 0 h 914400"/>
              <a:gd name="connsiteX1-13" fmla="*/ 914400 w 914400"/>
              <a:gd name="connsiteY1-14" fmla="*/ 0 h 914400"/>
              <a:gd name="connsiteX2-15" fmla="*/ 0 w 914400"/>
              <a:gd name="connsiteY2-16" fmla="*/ 914400 h 914400"/>
              <a:gd name="connsiteX3-17" fmla="*/ 0 w 914400"/>
              <a:gd name="connsiteY3-18" fmla="*/ 0 h 914400"/>
              <a:gd name="connsiteX0-19" fmla="*/ 1 w 914400"/>
              <a:gd name="connsiteY0-20" fmla="*/ 712851 h 914400"/>
              <a:gd name="connsiteX1-21" fmla="*/ 914400 w 914400"/>
              <a:gd name="connsiteY1-22" fmla="*/ 0 h 914400"/>
              <a:gd name="connsiteX2-23" fmla="*/ 0 w 914400"/>
              <a:gd name="connsiteY2-24" fmla="*/ 914400 h 914400"/>
              <a:gd name="connsiteX3-25" fmla="*/ 1 w 914400"/>
              <a:gd name="connsiteY3-26" fmla="*/ 712851 h 914400"/>
              <a:gd name="connsiteX0-27" fmla="*/ 1 w 914400"/>
              <a:gd name="connsiteY0-28" fmla="*/ 712851 h 914400"/>
              <a:gd name="connsiteX1-29" fmla="*/ 732653 w 914400"/>
              <a:gd name="connsiteY1-30" fmla="*/ 133660 h 914400"/>
              <a:gd name="connsiteX2-31" fmla="*/ 914400 w 914400"/>
              <a:gd name="connsiteY2-32" fmla="*/ 0 h 914400"/>
              <a:gd name="connsiteX3-33" fmla="*/ 0 w 914400"/>
              <a:gd name="connsiteY3-34" fmla="*/ 914400 h 914400"/>
              <a:gd name="connsiteX4-35" fmla="*/ 1 w 914400"/>
              <a:gd name="connsiteY4-36" fmla="*/ 712851 h 914400"/>
              <a:gd name="connsiteX0-37" fmla="*/ 1 w 914400"/>
              <a:gd name="connsiteY0-38" fmla="*/ 712851 h 914400"/>
              <a:gd name="connsiteX1-39" fmla="*/ 712852 w 914400"/>
              <a:gd name="connsiteY1-40" fmla="*/ 4950 h 914400"/>
              <a:gd name="connsiteX2-41" fmla="*/ 914400 w 914400"/>
              <a:gd name="connsiteY2-42" fmla="*/ 0 h 914400"/>
              <a:gd name="connsiteX3-43" fmla="*/ 0 w 914400"/>
              <a:gd name="connsiteY3-44" fmla="*/ 914400 h 914400"/>
              <a:gd name="connsiteX4-45" fmla="*/ 1 w 914400"/>
              <a:gd name="connsiteY4-46" fmla="*/ 712851 h 914400"/>
              <a:gd name="connsiteX0-47" fmla="*/ 1 w 914400"/>
              <a:gd name="connsiteY0-48" fmla="*/ 727703 h 929252"/>
              <a:gd name="connsiteX1-49" fmla="*/ 712853 w 914400"/>
              <a:gd name="connsiteY1-50" fmla="*/ 0 h 929252"/>
              <a:gd name="connsiteX2-51" fmla="*/ 914400 w 914400"/>
              <a:gd name="connsiteY2-52" fmla="*/ 14852 h 929252"/>
              <a:gd name="connsiteX3-53" fmla="*/ 0 w 914400"/>
              <a:gd name="connsiteY3-54" fmla="*/ 929252 h 929252"/>
              <a:gd name="connsiteX4-55" fmla="*/ 1 w 914400"/>
              <a:gd name="connsiteY4-56" fmla="*/ 727703 h 929252"/>
              <a:gd name="connsiteX0-57" fmla="*/ 1 w 914400"/>
              <a:gd name="connsiteY0-58" fmla="*/ 712852 h 914401"/>
              <a:gd name="connsiteX1-59" fmla="*/ 742555 w 914400"/>
              <a:gd name="connsiteY1-60" fmla="*/ 0 h 914401"/>
              <a:gd name="connsiteX2-61" fmla="*/ 914400 w 914400"/>
              <a:gd name="connsiteY2-62" fmla="*/ 1 h 914401"/>
              <a:gd name="connsiteX3-63" fmla="*/ 0 w 914400"/>
              <a:gd name="connsiteY3-64" fmla="*/ 914401 h 914401"/>
              <a:gd name="connsiteX4-65" fmla="*/ 1 w 914400"/>
              <a:gd name="connsiteY4-66" fmla="*/ 712852 h 914401"/>
              <a:gd name="connsiteX0-67" fmla="*/ 1 w 914400"/>
              <a:gd name="connsiteY0-68" fmla="*/ 712851 h 914400"/>
              <a:gd name="connsiteX1-69" fmla="*/ 688101 w 914400"/>
              <a:gd name="connsiteY1-70" fmla="*/ 4949 h 914400"/>
              <a:gd name="connsiteX2-71" fmla="*/ 914400 w 914400"/>
              <a:gd name="connsiteY2-72" fmla="*/ 0 h 914400"/>
              <a:gd name="connsiteX3-73" fmla="*/ 0 w 914400"/>
              <a:gd name="connsiteY3-74" fmla="*/ 914400 h 914400"/>
              <a:gd name="connsiteX4-75" fmla="*/ 1 w 914400"/>
              <a:gd name="connsiteY4-76" fmla="*/ 712851 h 914400"/>
              <a:gd name="connsiteX0-77" fmla="*/ 4952 w 914400"/>
              <a:gd name="connsiteY0-78" fmla="*/ 678198 h 914400"/>
              <a:gd name="connsiteX1-79" fmla="*/ 688101 w 914400"/>
              <a:gd name="connsiteY1-80" fmla="*/ 4949 h 914400"/>
              <a:gd name="connsiteX2-81" fmla="*/ 914400 w 914400"/>
              <a:gd name="connsiteY2-82" fmla="*/ 0 h 914400"/>
              <a:gd name="connsiteX3-83" fmla="*/ 0 w 914400"/>
              <a:gd name="connsiteY3-84" fmla="*/ 914400 h 914400"/>
              <a:gd name="connsiteX4-85" fmla="*/ 4952 w 914400"/>
              <a:gd name="connsiteY4-86" fmla="*/ 678198 h 914400"/>
              <a:gd name="connsiteX0-87" fmla="*/ 2 w 914400"/>
              <a:gd name="connsiteY0-88" fmla="*/ 683148 h 914400"/>
              <a:gd name="connsiteX1-89" fmla="*/ 688101 w 914400"/>
              <a:gd name="connsiteY1-90" fmla="*/ 4949 h 914400"/>
              <a:gd name="connsiteX2-91" fmla="*/ 914400 w 914400"/>
              <a:gd name="connsiteY2-92" fmla="*/ 0 h 914400"/>
              <a:gd name="connsiteX3-93" fmla="*/ 0 w 914400"/>
              <a:gd name="connsiteY3-94" fmla="*/ 914400 h 914400"/>
              <a:gd name="connsiteX4-95" fmla="*/ 2 w 914400"/>
              <a:gd name="connsiteY4-96" fmla="*/ 683148 h 914400"/>
              <a:gd name="connsiteX0-97" fmla="*/ 2 w 914400"/>
              <a:gd name="connsiteY0-98" fmla="*/ 714368 h 945620"/>
              <a:gd name="connsiteX1-99" fmla="*/ 703912 w 914400"/>
              <a:gd name="connsiteY1-100" fmla="*/ 0 h 945620"/>
              <a:gd name="connsiteX2-101" fmla="*/ 914400 w 914400"/>
              <a:gd name="connsiteY2-102" fmla="*/ 31220 h 945620"/>
              <a:gd name="connsiteX3-103" fmla="*/ 0 w 914400"/>
              <a:gd name="connsiteY3-104" fmla="*/ 945620 h 945620"/>
              <a:gd name="connsiteX4-105" fmla="*/ 2 w 914400"/>
              <a:gd name="connsiteY4-106" fmla="*/ 714368 h 945620"/>
              <a:gd name="connsiteX0-107" fmla="*/ 2 w 922304"/>
              <a:gd name="connsiteY0-108" fmla="*/ 714796 h 946048"/>
              <a:gd name="connsiteX1-109" fmla="*/ 703912 w 922304"/>
              <a:gd name="connsiteY1-110" fmla="*/ 428 h 946048"/>
              <a:gd name="connsiteX2-111" fmla="*/ 922304 w 922304"/>
              <a:gd name="connsiteY2-112" fmla="*/ 0 h 946048"/>
              <a:gd name="connsiteX3-113" fmla="*/ 0 w 922304"/>
              <a:gd name="connsiteY3-114" fmla="*/ 946048 h 946048"/>
              <a:gd name="connsiteX4-115" fmla="*/ 2 w 922304"/>
              <a:gd name="connsiteY4-116" fmla="*/ 714796 h 946048"/>
              <a:gd name="connsiteX0-117" fmla="*/ 2 w 922304"/>
              <a:gd name="connsiteY0-118" fmla="*/ 714796 h 946048"/>
              <a:gd name="connsiteX1-119" fmla="*/ 682175 w 922304"/>
              <a:gd name="connsiteY1-120" fmla="*/ 25859 h 946048"/>
              <a:gd name="connsiteX2-121" fmla="*/ 922304 w 922304"/>
              <a:gd name="connsiteY2-122" fmla="*/ 0 h 946048"/>
              <a:gd name="connsiteX3-123" fmla="*/ 0 w 922304"/>
              <a:gd name="connsiteY3-124" fmla="*/ 946048 h 946048"/>
              <a:gd name="connsiteX4-125" fmla="*/ 2 w 922304"/>
              <a:gd name="connsiteY4-126" fmla="*/ 714796 h 946048"/>
              <a:gd name="connsiteX0-127" fmla="*/ 2 w 888711"/>
              <a:gd name="connsiteY0-128" fmla="*/ 688937 h 920189"/>
              <a:gd name="connsiteX1-129" fmla="*/ 682175 w 888711"/>
              <a:gd name="connsiteY1-130" fmla="*/ 0 h 920189"/>
              <a:gd name="connsiteX2-131" fmla="*/ 888711 w 888711"/>
              <a:gd name="connsiteY2-132" fmla="*/ 6354 h 920189"/>
              <a:gd name="connsiteX3-133" fmla="*/ 0 w 888711"/>
              <a:gd name="connsiteY3-134" fmla="*/ 920189 h 920189"/>
              <a:gd name="connsiteX4-135" fmla="*/ 2 w 888711"/>
              <a:gd name="connsiteY4-136" fmla="*/ 688937 h 920189"/>
              <a:gd name="connsiteX0-137" fmla="*/ 2 w 888711"/>
              <a:gd name="connsiteY0-138" fmla="*/ 687241 h 918493"/>
              <a:gd name="connsiteX1-139" fmla="*/ 680201 w 888711"/>
              <a:gd name="connsiteY1-140" fmla="*/ 0 h 918493"/>
              <a:gd name="connsiteX2-141" fmla="*/ 888711 w 888711"/>
              <a:gd name="connsiteY2-142" fmla="*/ 4658 h 918493"/>
              <a:gd name="connsiteX3-143" fmla="*/ 0 w 888711"/>
              <a:gd name="connsiteY3-144" fmla="*/ 918493 h 918493"/>
              <a:gd name="connsiteX4-145" fmla="*/ 2 w 888711"/>
              <a:gd name="connsiteY4-146" fmla="*/ 687241 h 918493"/>
              <a:gd name="connsiteX0-147" fmla="*/ 2 w 882785"/>
              <a:gd name="connsiteY0-148" fmla="*/ 687241 h 918493"/>
              <a:gd name="connsiteX1-149" fmla="*/ 680201 w 882785"/>
              <a:gd name="connsiteY1-150" fmla="*/ 0 h 918493"/>
              <a:gd name="connsiteX2-151" fmla="*/ 882785 w 882785"/>
              <a:gd name="connsiteY2-152" fmla="*/ 8049 h 918493"/>
              <a:gd name="connsiteX3-153" fmla="*/ 0 w 882785"/>
              <a:gd name="connsiteY3-154" fmla="*/ 918493 h 918493"/>
              <a:gd name="connsiteX4-155" fmla="*/ 2 w 882785"/>
              <a:gd name="connsiteY4-156" fmla="*/ 687241 h 918493"/>
              <a:gd name="connsiteX0-157" fmla="*/ 2 w 882785"/>
              <a:gd name="connsiteY0-158" fmla="*/ 682155 h 913407"/>
              <a:gd name="connsiteX1-159" fmla="*/ 682177 w 882785"/>
              <a:gd name="connsiteY1-160" fmla="*/ 0 h 913407"/>
              <a:gd name="connsiteX2-161" fmla="*/ 882785 w 882785"/>
              <a:gd name="connsiteY2-162" fmla="*/ 2963 h 913407"/>
              <a:gd name="connsiteX3-163" fmla="*/ 0 w 882785"/>
              <a:gd name="connsiteY3-164" fmla="*/ 913407 h 913407"/>
              <a:gd name="connsiteX4-165" fmla="*/ 2 w 882785"/>
              <a:gd name="connsiteY4-166" fmla="*/ 682155 h 91340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785" h="913407">
                <a:moveTo>
                  <a:pt x="2" y="682155"/>
                </a:moveTo>
                <a:lnTo>
                  <a:pt x="682177" y="0"/>
                </a:lnTo>
                <a:lnTo>
                  <a:pt x="882785" y="2963"/>
                </a:lnTo>
                <a:lnTo>
                  <a:pt x="0" y="913407"/>
                </a:lnTo>
                <a:cubicBezTo>
                  <a:pt x="0" y="846224"/>
                  <a:pt x="2" y="749338"/>
                  <a:pt x="2" y="682155"/>
                </a:cubicBezTo>
                <a:close/>
              </a:path>
            </a:pathLst>
          </a:custGeom>
          <a:solidFill>
            <a:schemeClr val="accent6">
              <a:lumMod val="50000"/>
              <a:alpha val="69000"/>
            </a:schemeClr>
          </a:solidFill>
          <a:ln>
            <a:noFill/>
          </a:ln>
        </p:spPr>
        <p:txBody>
          <a:bodyPr vert="horz" wrap="square" lIns="91440" tIns="45720" rIns="91440" bIns="45720" numCol="1" rtlCol="0" anchor="t" anchorCtr="0" compatLnSpc="1"/>
          <a:lstStyle/>
          <a:p>
            <a:pPr algn="ctr"/>
            <a:endParaRPr lang="zh-CN" altLang="en-US" sz="3600">
              <a:latin typeface="Times New Roman" panose="02020603050405020304" pitchFamily="18" charset="0"/>
              <a:cs typeface="Times New Roman" panose="02020603050405020304" pitchFamily="18" charset="0"/>
            </a:endParaRPr>
          </a:p>
        </p:txBody>
      </p:sp>
      <p:cxnSp>
        <p:nvCxnSpPr>
          <p:cNvPr id="4" name="直接箭头连接符 152"/>
          <p:cNvCxnSpPr/>
          <p:nvPr/>
        </p:nvCxnSpPr>
        <p:spPr>
          <a:xfrm flipV="1">
            <a:off x="1" y="5303520"/>
            <a:ext cx="12191999" cy="487681"/>
          </a:xfrm>
          <a:prstGeom prst="straightConnector1">
            <a:avLst/>
          </a:prstGeom>
          <a:ln w="101600">
            <a:solidFill>
              <a:srgbClr val="75ABAA"/>
            </a:solidFill>
            <a:tailEnd type="none"/>
          </a:ln>
        </p:spPr>
        <p:style>
          <a:lnRef idx="1">
            <a:schemeClr val="accent1"/>
          </a:lnRef>
          <a:fillRef idx="0">
            <a:schemeClr val="accent1"/>
          </a:fillRef>
          <a:effectRef idx="0">
            <a:schemeClr val="accent1"/>
          </a:effectRef>
          <a:fontRef idx="minor">
            <a:schemeClr val="tx1"/>
          </a:fontRef>
        </p:style>
      </p:cxnSp>
      <p:pic>
        <p:nvPicPr>
          <p:cNvPr id="6"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55" y="0"/>
            <a:ext cx="886244" cy="886244"/>
          </a:xfrm>
          <a:prstGeom prst="rect">
            <a:avLst/>
          </a:prstGeom>
        </p:spPr>
      </p:pic>
      <p:grpSp>
        <p:nvGrpSpPr>
          <p:cNvPr id="7" name="组合 7192"/>
          <p:cNvGrpSpPr/>
          <p:nvPr/>
        </p:nvGrpSpPr>
        <p:grpSpPr>
          <a:xfrm>
            <a:off x="10911155" y="1000590"/>
            <a:ext cx="404954" cy="405925"/>
            <a:chOff x="736861" y="260442"/>
            <a:chExt cx="404954" cy="405925"/>
          </a:xfrm>
        </p:grpSpPr>
        <p:sp>
          <p:nvSpPr>
            <p:cNvPr id="8" name="Oval 6"/>
            <p:cNvSpPr>
              <a:spLocks noChangeArrowheads="1"/>
            </p:cNvSpPr>
            <p:nvPr/>
          </p:nvSpPr>
          <p:spPr bwMode="auto">
            <a:xfrm>
              <a:off x="736861" y="260442"/>
              <a:ext cx="404954" cy="405925"/>
            </a:xfrm>
            <a:prstGeom prst="ellipse">
              <a:avLst/>
            </a:pr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9" name="Oval 7"/>
            <p:cNvSpPr>
              <a:spLocks noChangeArrowheads="1"/>
            </p:cNvSpPr>
            <p:nvPr/>
          </p:nvSpPr>
          <p:spPr bwMode="auto">
            <a:xfrm>
              <a:off x="770365" y="294916"/>
              <a:ext cx="336976" cy="33697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0" name="Freeform 8"/>
            <p:cNvSpPr/>
            <p:nvPr/>
          </p:nvSpPr>
          <p:spPr bwMode="auto">
            <a:xfrm>
              <a:off x="900979" y="323079"/>
              <a:ext cx="28162" cy="48556"/>
            </a:xfrm>
            <a:custGeom>
              <a:avLst/>
              <a:gdLst>
                <a:gd name="T0" fmla="*/ 42 w 42"/>
                <a:gd name="T1" fmla="*/ 73 h 73"/>
                <a:gd name="T2" fmla="*/ 42 w 42"/>
                <a:gd name="T3" fmla="*/ 0 h 73"/>
                <a:gd name="T4" fmla="*/ 0 w 42"/>
                <a:gd name="T5" fmla="*/ 73 h 73"/>
                <a:gd name="T6" fmla="*/ 42 w 42"/>
                <a:gd name="T7" fmla="*/ 73 h 73"/>
              </a:gdLst>
              <a:ahLst/>
              <a:cxnLst>
                <a:cxn ang="0">
                  <a:pos x="T0" y="T1"/>
                </a:cxn>
                <a:cxn ang="0">
                  <a:pos x="T2" y="T3"/>
                </a:cxn>
                <a:cxn ang="0">
                  <a:pos x="T4" y="T5"/>
                </a:cxn>
                <a:cxn ang="0">
                  <a:pos x="T6" y="T7"/>
                </a:cxn>
              </a:cxnLst>
              <a:rect l="0" t="0" r="r" b="b"/>
              <a:pathLst>
                <a:path w="42" h="73">
                  <a:moveTo>
                    <a:pt x="42" y="73"/>
                  </a:moveTo>
                  <a:cubicBezTo>
                    <a:pt x="42" y="0"/>
                    <a:pt x="42" y="0"/>
                    <a:pt x="42" y="0"/>
                  </a:cubicBezTo>
                  <a:cubicBezTo>
                    <a:pt x="26" y="22"/>
                    <a:pt x="11" y="47"/>
                    <a:pt x="0" y="73"/>
                  </a:cubicBezTo>
                  <a:lnTo>
                    <a:pt x="42" y="73"/>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1" name="Freeform 9"/>
            <p:cNvSpPr/>
            <p:nvPr/>
          </p:nvSpPr>
          <p:spPr bwMode="auto">
            <a:xfrm>
              <a:off x="799012" y="399796"/>
              <a:ext cx="59238" cy="49527"/>
            </a:xfrm>
            <a:custGeom>
              <a:avLst/>
              <a:gdLst>
                <a:gd name="T0" fmla="*/ 89 w 89"/>
                <a:gd name="T1" fmla="*/ 0 h 75"/>
                <a:gd name="T2" fmla="*/ 22 w 89"/>
                <a:gd name="T3" fmla="*/ 0 h 75"/>
                <a:gd name="T4" fmla="*/ 0 w 89"/>
                <a:gd name="T5" fmla="*/ 75 h 75"/>
                <a:gd name="T6" fmla="*/ 78 w 89"/>
                <a:gd name="T7" fmla="*/ 75 h 75"/>
                <a:gd name="T8" fmla="*/ 89 w 89"/>
                <a:gd name="T9" fmla="*/ 0 h 75"/>
              </a:gdLst>
              <a:ahLst/>
              <a:cxnLst>
                <a:cxn ang="0">
                  <a:pos x="T0" y="T1"/>
                </a:cxn>
                <a:cxn ang="0">
                  <a:pos x="T2" y="T3"/>
                </a:cxn>
                <a:cxn ang="0">
                  <a:pos x="T4" y="T5"/>
                </a:cxn>
                <a:cxn ang="0">
                  <a:pos x="T6" y="T7"/>
                </a:cxn>
                <a:cxn ang="0">
                  <a:pos x="T8" y="T9"/>
                </a:cxn>
              </a:cxnLst>
              <a:rect l="0" t="0" r="r" b="b"/>
              <a:pathLst>
                <a:path w="89" h="75">
                  <a:moveTo>
                    <a:pt x="89" y="0"/>
                  </a:moveTo>
                  <a:cubicBezTo>
                    <a:pt x="22" y="0"/>
                    <a:pt x="22" y="0"/>
                    <a:pt x="22" y="0"/>
                  </a:cubicBezTo>
                  <a:cubicBezTo>
                    <a:pt x="10" y="23"/>
                    <a:pt x="3" y="48"/>
                    <a:pt x="0" y="75"/>
                  </a:cubicBezTo>
                  <a:cubicBezTo>
                    <a:pt x="78" y="75"/>
                    <a:pt x="78" y="75"/>
                    <a:pt x="78" y="75"/>
                  </a:cubicBezTo>
                  <a:cubicBezTo>
                    <a:pt x="79" y="49"/>
                    <a:pt x="83" y="24"/>
                    <a:pt x="89" y="0"/>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2" name="Freeform 10"/>
            <p:cNvSpPr/>
            <p:nvPr/>
          </p:nvSpPr>
          <p:spPr bwMode="auto">
            <a:xfrm>
              <a:off x="836400" y="333275"/>
              <a:ext cx="51955" cy="38359"/>
            </a:xfrm>
            <a:custGeom>
              <a:avLst/>
              <a:gdLst>
                <a:gd name="T0" fmla="*/ 79 w 79"/>
                <a:gd name="T1" fmla="*/ 0 h 58"/>
                <a:gd name="T2" fmla="*/ 0 w 79"/>
                <a:gd name="T3" fmla="*/ 58 h 58"/>
                <a:gd name="T4" fmla="*/ 52 w 79"/>
                <a:gd name="T5" fmla="*/ 58 h 58"/>
                <a:gd name="T6" fmla="*/ 79 w 79"/>
                <a:gd name="T7" fmla="*/ 0 h 58"/>
              </a:gdLst>
              <a:ahLst/>
              <a:cxnLst>
                <a:cxn ang="0">
                  <a:pos x="T0" y="T1"/>
                </a:cxn>
                <a:cxn ang="0">
                  <a:pos x="T2" y="T3"/>
                </a:cxn>
                <a:cxn ang="0">
                  <a:pos x="T4" y="T5"/>
                </a:cxn>
                <a:cxn ang="0">
                  <a:pos x="T6" y="T7"/>
                </a:cxn>
              </a:cxnLst>
              <a:rect l="0" t="0" r="r" b="b"/>
              <a:pathLst>
                <a:path w="79" h="58">
                  <a:moveTo>
                    <a:pt x="79" y="0"/>
                  </a:moveTo>
                  <a:cubicBezTo>
                    <a:pt x="49" y="13"/>
                    <a:pt x="22" y="33"/>
                    <a:pt x="0" y="58"/>
                  </a:cubicBezTo>
                  <a:cubicBezTo>
                    <a:pt x="52" y="58"/>
                    <a:pt x="52" y="58"/>
                    <a:pt x="52" y="58"/>
                  </a:cubicBezTo>
                  <a:cubicBezTo>
                    <a:pt x="60" y="38"/>
                    <a:pt x="69" y="19"/>
                    <a:pt x="79" y="0"/>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3" name="Freeform 11"/>
            <p:cNvSpPr/>
            <p:nvPr/>
          </p:nvSpPr>
          <p:spPr bwMode="auto">
            <a:xfrm>
              <a:off x="956818" y="323079"/>
              <a:ext cx="28162" cy="48556"/>
            </a:xfrm>
            <a:custGeom>
              <a:avLst/>
              <a:gdLst>
                <a:gd name="T0" fmla="*/ 42 w 42"/>
                <a:gd name="T1" fmla="*/ 73 h 73"/>
                <a:gd name="T2" fmla="*/ 0 w 42"/>
                <a:gd name="T3" fmla="*/ 0 h 73"/>
                <a:gd name="T4" fmla="*/ 0 w 42"/>
                <a:gd name="T5" fmla="*/ 73 h 73"/>
                <a:gd name="T6" fmla="*/ 42 w 42"/>
                <a:gd name="T7" fmla="*/ 73 h 73"/>
              </a:gdLst>
              <a:ahLst/>
              <a:cxnLst>
                <a:cxn ang="0">
                  <a:pos x="T0" y="T1"/>
                </a:cxn>
                <a:cxn ang="0">
                  <a:pos x="T2" y="T3"/>
                </a:cxn>
                <a:cxn ang="0">
                  <a:pos x="T4" y="T5"/>
                </a:cxn>
                <a:cxn ang="0">
                  <a:pos x="T6" y="T7"/>
                </a:cxn>
              </a:cxnLst>
              <a:rect l="0" t="0" r="r" b="b"/>
              <a:pathLst>
                <a:path w="42" h="73">
                  <a:moveTo>
                    <a:pt x="42" y="73"/>
                  </a:moveTo>
                  <a:cubicBezTo>
                    <a:pt x="31" y="47"/>
                    <a:pt x="17" y="22"/>
                    <a:pt x="0" y="0"/>
                  </a:cubicBezTo>
                  <a:cubicBezTo>
                    <a:pt x="0" y="73"/>
                    <a:pt x="0" y="73"/>
                    <a:pt x="0" y="73"/>
                  </a:cubicBezTo>
                  <a:lnTo>
                    <a:pt x="42" y="73"/>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4" name="Freeform 12"/>
            <p:cNvSpPr/>
            <p:nvPr/>
          </p:nvSpPr>
          <p:spPr bwMode="auto">
            <a:xfrm>
              <a:off x="1020426" y="399796"/>
              <a:ext cx="59238" cy="49527"/>
            </a:xfrm>
            <a:custGeom>
              <a:avLst/>
              <a:gdLst>
                <a:gd name="T0" fmla="*/ 11 w 89"/>
                <a:gd name="T1" fmla="*/ 75 h 75"/>
                <a:gd name="T2" fmla="*/ 89 w 89"/>
                <a:gd name="T3" fmla="*/ 75 h 75"/>
                <a:gd name="T4" fmla="*/ 67 w 89"/>
                <a:gd name="T5" fmla="*/ 0 h 75"/>
                <a:gd name="T6" fmla="*/ 0 w 89"/>
                <a:gd name="T7" fmla="*/ 0 h 75"/>
                <a:gd name="T8" fmla="*/ 11 w 89"/>
                <a:gd name="T9" fmla="*/ 75 h 75"/>
              </a:gdLst>
              <a:ahLst/>
              <a:cxnLst>
                <a:cxn ang="0">
                  <a:pos x="T0" y="T1"/>
                </a:cxn>
                <a:cxn ang="0">
                  <a:pos x="T2" y="T3"/>
                </a:cxn>
                <a:cxn ang="0">
                  <a:pos x="T4" y="T5"/>
                </a:cxn>
                <a:cxn ang="0">
                  <a:pos x="T6" y="T7"/>
                </a:cxn>
                <a:cxn ang="0">
                  <a:pos x="T8" y="T9"/>
                </a:cxn>
              </a:cxnLst>
              <a:rect l="0" t="0" r="r" b="b"/>
              <a:pathLst>
                <a:path w="89" h="75">
                  <a:moveTo>
                    <a:pt x="11" y="75"/>
                  </a:moveTo>
                  <a:cubicBezTo>
                    <a:pt x="89" y="75"/>
                    <a:pt x="89" y="75"/>
                    <a:pt x="89" y="75"/>
                  </a:cubicBezTo>
                  <a:cubicBezTo>
                    <a:pt x="86" y="48"/>
                    <a:pt x="78" y="23"/>
                    <a:pt x="67" y="0"/>
                  </a:cubicBezTo>
                  <a:cubicBezTo>
                    <a:pt x="0" y="0"/>
                    <a:pt x="0" y="0"/>
                    <a:pt x="0" y="0"/>
                  </a:cubicBezTo>
                  <a:cubicBezTo>
                    <a:pt x="6" y="24"/>
                    <a:pt x="9" y="49"/>
                    <a:pt x="11" y="75"/>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5" name="Freeform 13"/>
            <p:cNvSpPr/>
            <p:nvPr/>
          </p:nvSpPr>
          <p:spPr bwMode="auto">
            <a:xfrm>
              <a:off x="998090" y="333275"/>
              <a:ext cx="51469" cy="38359"/>
            </a:xfrm>
            <a:custGeom>
              <a:avLst/>
              <a:gdLst>
                <a:gd name="T0" fmla="*/ 78 w 78"/>
                <a:gd name="T1" fmla="*/ 58 h 58"/>
                <a:gd name="T2" fmla="*/ 0 w 78"/>
                <a:gd name="T3" fmla="*/ 0 h 58"/>
                <a:gd name="T4" fmla="*/ 27 w 78"/>
                <a:gd name="T5" fmla="*/ 58 h 58"/>
                <a:gd name="T6" fmla="*/ 78 w 78"/>
                <a:gd name="T7" fmla="*/ 58 h 58"/>
              </a:gdLst>
              <a:ahLst/>
              <a:cxnLst>
                <a:cxn ang="0">
                  <a:pos x="T0" y="T1"/>
                </a:cxn>
                <a:cxn ang="0">
                  <a:pos x="T2" y="T3"/>
                </a:cxn>
                <a:cxn ang="0">
                  <a:pos x="T4" y="T5"/>
                </a:cxn>
                <a:cxn ang="0">
                  <a:pos x="T6" y="T7"/>
                </a:cxn>
              </a:cxnLst>
              <a:rect l="0" t="0" r="r" b="b"/>
              <a:pathLst>
                <a:path w="78" h="58">
                  <a:moveTo>
                    <a:pt x="78" y="58"/>
                  </a:moveTo>
                  <a:cubicBezTo>
                    <a:pt x="57" y="33"/>
                    <a:pt x="30" y="13"/>
                    <a:pt x="0" y="0"/>
                  </a:cubicBezTo>
                  <a:cubicBezTo>
                    <a:pt x="10" y="19"/>
                    <a:pt x="19" y="38"/>
                    <a:pt x="27" y="58"/>
                  </a:cubicBezTo>
                  <a:lnTo>
                    <a:pt x="78" y="58"/>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6" name="Freeform 14"/>
            <p:cNvSpPr/>
            <p:nvPr/>
          </p:nvSpPr>
          <p:spPr bwMode="auto">
            <a:xfrm>
              <a:off x="897095" y="554689"/>
              <a:ext cx="28162" cy="48556"/>
            </a:xfrm>
            <a:custGeom>
              <a:avLst/>
              <a:gdLst>
                <a:gd name="T0" fmla="*/ 0 w 42"/>
                <a:gd name="T1" fmla="*/ 0 h 73"/>
                <a:gd name="T2" fmla="*/ 42 w 42"/>
                <a:gd name="T3" fmla="*/ 73 h 73"/>
                <a:gd name="T4" fmla="*/ 42 w 42"/>
                <a:gd name="T5" fmla="*/ 0 h 73"/>
                <a:gd name="T6" fmla="*/ 0 w 42"/>
                <a:gd name="T7" fmla="*/ 0 h 73"/>
              </a:gdLst>
              <a:ahLst/>
              <a:cxnLst>
                <a:cxn ang="0">
                  <a:pos x="T0" y="T1"/>
                </a:cxn>
                <a:cxn ang="0">
                  <a:pos x="T2" y="T3"/>
                </a:cxn>
                <a:cxn ang="0">
                  <a:pos x="T4" y="T5"/>
                </a:cxn>
                <a:cxn ang="0">
                  <a:pos x="T6" y="T7"/>
                </a:cxn>
              </a:cxnLst>
              <a:rect l="0" t="0" r="r" b="b"/>
              <a:pathLst>
                <a:path w="42" h="73">
                  <a:moveTo>
                    <a:pt x="0" y="0"/>
                  </a:moveTo>
                  <a:cubicBezTo>
                    <a:pt x="11" y="27"/>
                    <a:pt x="26" y="51"/>
                    <a:pt x="42" y="73"/>
                  </a:cubicBezTo>
                  <a:cubicBezTo>
                    <a:pt x="42" y="0"/>
                    <a:pt x="42" y="0"/>
                    <a:pt x="42" y="0"/>
                  </a:cubicBezTo>
                  <a:lnTo>
                    <a:pt x="0" y="0"/>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7" name="Freeform 15"/>
            <p:cNvSpPr/>
            <p:nvPr/>
          </p:nvSpPr>
          <p:spPr bwMode="auto">
            <a:xfrm>
              <a:off x="799012" y="477000"/>
              <a:ext cx="59238" cy="50498"/>
            </a:xfrm>
            <a:custGeom>
              <a:avLst/>
              <a:gdLst>
                <a:gd name="T0" fmla="*/ 78 w 89"/>
                <a:gd name="T1" fmla="*/ 0 h 76"/>
                <a:gd name="T2" fmla="*/ 0 w 89"/>
                <a:gd name="T3" fmla="*/ 0 h 76"/>
                <a:gd name="T4" fmla="*/ 22 w 89"/>
                <a:gd name="T5" fmla="*/ 76 h 76"/>
                <a:gd name="T6" fmla="*/ 89 w 89"/>
                <a:gd name="T7" fmla="*/ 76 h 76"/>
                <a:gd name="T8" fmla="*/ 78 w 89"/>
                <a:gd name="T9" fmla="*/ 0 h 76"/>
              </a:gdLst>
              <a:ahLst/>
              <a:cxnLst>
                <a:cxn ang="0">
                  <a:pos x="T0" y="T1"/>
                </a:cxn>
                <a:cxn ang="0">
                  <a:pos x="T2" y="T3"/>
                </a:cxn>
                <a:cxn ang="0">
                  <a:pos x="T4" y="T5"/>
                </a:cxn>
                <a:cxn ang="0">
                  <a:pos x="T6" y="T7"/>
                </a:cxn>
                <a:cxn ang="0">
                  <a:pos x="T8" y="T9"/>
                </a:cxn>
              </a:cxnLst>
              <a:rect l="0" t="0" r="r" b="b"/>
              <a:pathLst>
                <a:path w="89" h="76">
                  <a:moveTo>
                    <a:pt x="78" y="0"/>
                  </a:moveTo>
                  <a:cubicBezTo>
                    <a:pt x="0" y="0"/>
                    <a:pt x="0" y="0"/>
                    <a:pt x="0" y="0"/>
                  </a:cubicBezTo>
                  <a:cubicBezTo>
                    <a:pt x="3" y="27"/>
                    <a:pt x="10" y="53"/>
                    <a:pt x="22" y="76"/>
                  </a:cubicBezTo>
                  <a:cubicBezTo>
                    <a:pt x="89" y="76"/>
                    <a:pt x="89" y="76"/>
                    <a:pt x="89" y="76"/>
                  </a:cubicBezTo>
                  <a:cubicBezTo>
                    <a:pt x="83" y="51"/>
                    <a:pt x="79" y="26"/>
                    <a:pt x="78" y="0"/>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8" name="Freeform 16"/>
            <p:cNvSpPr/>
            <p:nvPr/>
          </p:nvSpPr>
          <p:spPr bwMode="auto">
            <a:xfrm>
              <a:off x="832030" y="554689"/>
              <a:ext cx="52440" cy="38359"/>
            </a:xfrm>
            <a:custGeom>
              <a:avLst/>
              <a:gdLst>
                <a:gd name="T0" fmla="*/ 0 w 79"/>
                <a:gd name="T1" fmla="*/ 0 h 58"/>
                <a:gd name="T2" fmla="*/ 79 w 79"/>
                <a:gd name="T3" fmla="*/ 58 h 58"/>
                <a:gd name="T4" fmla="*/ 52 w 79"/>
                <a:gd name="T5" fmla="*/ 0 h 58"/>
                <a:gd name="T6" fmla="*/ 0 w 79"/>
                <a:gd name="T7" fmla="*/ 0 h 58"/>
              </a:gdLst>
              <a:ahLst/>
              <a:cxnLst>
                <a:cxn ang="0">
                  <a:pos x="T0" y="T1"/>
                </a:cxn>
                <a:cxn ang="0">
                  <a:pos x="T2" y="T3"/>
                </a:cxn>
                <a:cxn ang="0">
                  <a:pos x="T4" y="T5"/>
                </a:cxn>
                <a:cxn ang="0">
                  <a:pos x="T6" y="T7"/>
                </a:cxn>
              </a:cxnLst>
              <a:rect l="0" t="0" r="r" b="b"/>
              <a:pathLst>
                <a:path w="79" h="58">
                  <a:moveTo>
                    <a:pt x="0" y="0"/>
                  </a:moveTo>
                  <a:cubicBezTo>
                    <a:pt x="22" y="25"/>
                    <a:pt x="49" y="45"/>
                    <a:pt x="79" y="58"/>
                  </a:cubicBezTo>
                  <a:cubicBezTo>
                    <a:pt x="69" y="40"/>
                    <a:pt x="60" y="20"/>
                    <a:pt x="52" y="0"/>
                  </a:cubicBezTo>
                  <a:lnTo>
                    <a:pt x="0" y="0"/>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19" name="Freeform 17"/>
            <p:cNvSpPr/>
            <p:nvPr/>
          </p:nvSpPr>
          <p:spPr bwMode="auto">
            <a:xfrm>
              <a:off x="952934" y="554689"/>
              <a:ext cx="27677" cy="48556"/>
            </a:xfrm>
            <a:custGeom>
              <a:avLst/>
              <a:gdLst>
                <a:gd name="T0" fmla="*/ 0 w 42"/>
                <a:gd name="T1" fmla="*/ 73 h 73"/>
                <a:gd name="T2" fmla="*/ 42 w 42"/>
                <a:gd name="T3" fmla="*/ 0 h 73"/>
                <a:gd name="T4" fmla="*/ 0 w 42"/>
                <a:gd name="T5" fmla="*/ 0 h 73"/>
                <a:gd name="T6" fmla="*/ 0 w 42"/>
                <a:gd name="T7" fmla="*/ 73 h 73"/>
              </a:gdLst>
              <a:ahLst/>
              <a:cxnLst>
                <a:cxn ang="0">
                  <a:pos x="T0" y="T1"/>
                </a:cxn>
                <a:cxn ang="0">
                  <a:pos x="T2" y="T3"/>
                </a:cxn>
                <a:cxn ang="0">
                  <a:pos x="T4" y="T5"/>
                </a:cxn>
                <a:cxn ang="0">
                  <a:pos x="T6" y="T7"/>
                </a:cxn>
              </a:cxnLst>
              <a:rect l="0" t="0" r="r" b="b"/>
              <a:pathLst>
                <a:path w="42" h="73">
                  <a:moveTo>
                    <a:pt x="0" y="73"/>
                  </a:moveTo>
                  <a:cubicBezTo>
                    <a:pt x="17" y="51"/>
                    <a:pt x="31" y="27"/>
                    <a:pt x="42" y="0"/>
                  </a:cubicBezTo>
                  <a:cubicBezTo>
                    <a:pt x="0" y="0"/>
                    <a:pt x="0" y="0"/>
                    <a:pt x="0" y="0"/>
                  </a:cubicBezTo>
                  <a:lnTo>
                    <a:pt x="0" y="73"/>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0" name="Freeform 18"/>
            <p:cNvSpPr/>
            <p:nvPr/>
          </p:nvSpPr>
          <p:spPr bwMode="auto">
            <a:xfrm>
              <a:off x="1020426" y="477000"/>
              <a:ext cx="59238" cy="50498"/>
            </a:xfrm>
            <a:custGeom>
              <a:avLst/>
              <a:gdLst>
                <a:gd name="T0" fmla="*/ 0 w 89"/>
                <a:gd name="T1" fmla="*/ 76 h 76"/>
                <a:gd name="T2" fmla="*/ 67 w 89"/>
                <a:gd name="T3" fmla="*/ 76 h 76"/>
                <a:gd name="T4" fmla="*/ 89 w 89"/>
                <a:gd name="T5" fmla="*/ 0 h 76"/>
                <a:gd name="T6" fmla="*/ 11 w 89"/>
                <a:gd name="T7" fmla="*/ 0 h 76"/>
                <a:gd name="T8" fmla="*/ 0 w 89"/>
                <a:gd name="T9" fmla="*/ 76 h 76"/>
              </a:gdLst>
              <a:ahLst/>
              <a:cxnLst>
                <a:cxn ang="0">
                  <a:pos x="T0" y="T1"/>
                </a:cxn>
                <a:cxn ang="0">
                  <a:pos x="T2" y="T3"/>
                </a:cxn>
                <a:cxn ang="0">
                  <a:pos x="T4" y="T5"/>
                </a:cxn>
                <a:cxn ang="0">
                  <a:pos x="T6" y="T7"/>
                </a:cxn>
                <a:cxn ang="0">
                  <a:pos x="T8" y="T9"/>
                </a:cxn>
              </a:cxnLst>
              <a:rect l="0" t="0" r="r" b="b"/>
              <a:pathLst>
                <a:path w="89" h="76">
                  <a:moveTo>
                    <a:pt x="0" y="76"/>
                  </a:moveTo>
                  <a:cubicBezTo>
                    <a:pt x="67" y="76"/>
                    <a:pt x="67" y="76"/>
                    <a:pt x="67" y="76"/>
                  </a:cubicBezTo>
                  <a:cubicBezTo>
                    <a:pt x="78" y="53"/>
                    <a:pt x="86" y="27"/>
                    <a:pt x="89" y="0"/>
                  </a:cubicBezTo>
                  <a:cubicBezTo>
                    <a:pt x="11" y="0"/>
                    <a:pt x="11" y="0"/>
                    <a:pt x="11" y="0"/>
                  </a:cubicBezTo>
                  <a:cubicBezTo>
                    <a:pt x="9" y="26"/>
                    <a:pt x="6" y="51"/>
                    <a:pt x="0" y="76"/>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1" name="Freeform 19"/>
            <p:cNvSpPr/>
            <p:nvPr/>
          </p:nvSpPr>
          <p:spPr bwMode="auto">
            <a:xfrm>
              <a:off x="994206" y="554689"/>
              <a:ext cx="51469" cy="38359"/>
            </a:xfrm>
            <a:custGeom>
              <a:avLst/>
              <a:gdLst>
                <a:gd name="T0" fmla="*/ 0 w 78"/>
                <a:gd name="T1" fmla="*/ 58 h 58"/>
                <a:gd name="T2" fmla="*/ 78 w 78"/>
                <a:gd name="T3" fmla="*/ 0 h 58"/>
                <a:gd name="T4" fmla="*/ 27 w 78"/>
                <a:gd name="T5" fmla="*/ 0 h 58"/>
                <a:gd name="T6" fmla="*/ 0 w 78"/>
                <a:gd name="T7" fmla="*/ 58 h 58"/>
              </a:gdLst>
              <a:ahLst/>
              <a:cxnLst>
                <a:cxn ang="0">
                  <a:pos x="T0" y="T1"/>
                </a:cxn>
                <a:cxn ang="0">
                  <a:pos x="T2" y="T3"/>
                </a:cxn>
                <a:cxn ang="0">
                  <a:pos x="T4" y="T5"/>
                </a:cxn>
                <a:cxn ang="0">
                  <a:pos x="T6" y="T7"/>
                </a:cxn>
              </a:cxnLst>
              <a:rect l="0" t="0" r="r" b="b"/>
              <a:pathLst>
                <a:path w="78" h="58">
                  <a:moveTo>
                    <a:pt x="0" y="58"/>
                  </a:moveTo>
                  <a:cubicBezTo>
                    <a:pt x="30" y="45"/>
                    <a:pt x="57" y="25"/>
                    <a:pt x="78" y="0"/>
                  </a:cubicBezTo>
                  <a:cubicBezTo>
                    <a:pt x="27" y="0"/>
                    <a:pt x="27" y="0"/>
                    <a:pt x="27" y="0"/>
                  </a:cubicBezTo>
                  <a:cubicBezTo>
                    <a:pt x="19" y="20"/>
                    <a:pt x="10" y="40"/>
                    <a:pt x="0" y="58"/>
                  </a:cubicBez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2" name="Freeform 20"/>
            <p:cNvSpPr/>
            <p:nvPr/>
          </p:nvSpPr>
          <p:spPr bwMode="auto">
            <a:xfrm>
              <a:off x="874759" y="399796"/>
              <a:ext cx="136441" cy="126245"/>
            </a:xfrm>
            <a:custGeom>
              <a:avLst/>
              <a:gdLst>
                <a:gd name="T0" fmla="*/ 206 w 206"/>
                <a:gd name="T1" fmla="*/ 13 h 191"/>
                <a:gd name="T2" fmla="*/ 198 w 206"/>
                <a:gd name="T3" fmla="*/ 0 h 191"/>
                <a:gd name="T4" fmla="*/ 7 w 206"/>
                <a:gd name="T5" fmla="*/ 0 h 191"/>
                <a:gd name="T6" fmla="*/ 0 w 206"/>
                <a:gd name="T7" fmla="*/ 13 h 191"/>
                <a:gd name="T8" fmla="*/ 0 w 206"/>
                <a:gd name="T9" fmla="*/ 178 h 191"/>
                <a:gd name="T10" fmla="*/ 7 w 206"/>
                <a:gd name="T11" fmla="*/ 191 h 191"/>
                <a:gd name="T12" fmla="*/ 198 w 206"/>
                <a:gd name="T13" fmla="*/ 191 h 191"/>
                <a:gd name="T14" fmla="*/ 206 w 206"/>
                <a:gd name="T15" fmla="*/ 178 h 191"/>
                <a:gd name="T16" fmla="*/ 206 w 206"/>
                <a:gd name="T17" fmla="*/ 1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191">
                  <a:moveTo>
                    <a:pt x="206" y="13"/>
                  </a:moveTo>
                  <a:cubicBezTo>
                    <a:pt x="206" y="6"/>
                    <a:pt x="203" y="0"/>
                    <a:pt x="198" y="0"/>
                  </a:cubicBezTo>
                  <a:cubicBezTo>
                    <a:pt x="7" y="0"/>
                    <a:pt x="7" y="0"/>
                    <a:pt x="7" y="0"/>
                  </a:cubicBezTo>
                  <a:cubicBezTo>
                    <a:pt x="3" y="0"/>
                    <a:pt x="0" y="6"/>
                    <a:pt x="0" y="13"/>
                  </a:cubicBezTo>
                  <a:cubicBezTo>
                    <a:pt x="0" y="178"/>
                    <a:pt x="0" y="178"/>
                    <a:pt x="0" y="178"/>
                  </a:cubicBezTo>
                  <a:cubicBezTo>
                    <a:pt x="0" y="185"/>
                    <a:pt x="3" y="191"/>
                    <a:pt x="7" y="191"/>
                  </a:cubicBezTo>
                  <a:cubicBezTo>
                    <a:pt x="198" y="191"/>
                    <a:pt x="198" y="191"/>
                    <a:pt x="198" y="191"/>
                  </a:cubicBezTo>
                  <a:cubicBezTo>
                    <a:pt x="203" y="191"/>
                    <a:pt x="206" y="185"/>
                    <a:pt x="206" y="178"/>
                  </a:cubicBezTo>
                  <a:lnTo>
                    <a:pt x="206" y="13"/>
                  </a:lnTo>
                  <a:close/>
                </a:path>
              </a:pathLst>
            </a:custGeom>
            <a:solidFill>
              <a:schemeClr val="accent6">
                <a:lumMod val="50000"/>
              </a:schemeClr>
            </a:solidFill>
            <a:ln>
              <a:noFill/>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23" name="Freeform 21"/>
            <p:cNvSpPr/>
            <p:nvPr/>
          </p:nvSpPr>
          <p:spPr bwMode="auto">
            <a:xfrm>
              <a:off x="927685" y="433300"/>
              <a:ext cx="46613" cy="48556"/>
            </a:xfrm>
            <a:custGeom>
              <a:avLst/>
              <a:gdLst>
                <a:gd name="T0" fmla="*/ 66 w 70"/>
                <a:gd name="T1" fmla="*/ 41 h 73"/>
                <a:gd name="T2" fmla="*/ 9 w 70"/>
                <a:gd name="T3" fmla="*/ 71 h 73"/>
                <a:gd name="T4" fmla="*/ 0 w 70"/>
                <a:gd name="T5" fmla="*/ 66 h 73"/>
                <a:gd name="T6" fmla="*/ 0 w 70"/>
                <a:gd name="T7" fmla="*/ 8 h 73"/>
                <a:gd name="T8" fmla="*/ 9 w 70"/>
                <a:gd name="T9" fmla="*/ 3 h 73"/>
                <a:gd name="T10" fmla="*/ 66 w 70"/>
                <a:gd name="T11" fmla="*/ 32 h 73"/>
                <a:gd name="T12" fmla="*/ 66 w 70"/>
                <a:gd name="T13" fmla="*/ 41 h 73"/>
              </a:gdLst>
              <a:ahLst/>
              <a:cxnLst>
                <a:cxn ang="0">
                  <a:pos x="T0" y="T1"/>
                </a:cxn>
                <a:cxn ang="0">
                  <a:pos x="T2" y="T3"/>
                </a:cxn>
                <a:cxn ang="0">
                  <a:pos x="T4" y="T5"/>
                </a:cxn>
                <a:cxn ang="0">
                  <a:pos x="T6" y="T7"/>
                </a:cxn>
                <a:cxn ang="0">
                  <a:pos x="T8" y="T9"/>
                </a:cxn>
                <a:cxn ang="0">
                  <a:pos x="T10" y="T11"/>
                </a:cxn>
                <a:cxn ang="0">
                  <a:pos x="T12" y="T13"/>
                </a:cxn>
              </a:cxnLst>
              <a:rect l="0" t="0" r="r" b="b"/>
              <a:pathLst>
                <a:path w="70" h="73">
                  <a:moveTo>
                    <a:pt x="66" y="41"/>
                  </a:moveTo>
                  <a:cubicBezTo>
                    <a:pt x="9" y="71"/>
                    <a:pt x="9" y="71"/>
                    <a:pt x="9" y="71"/>
                  </a:cubicBezTo>
                  <a:cubicBezTo>
                    <a:pt x="4" y="73"/>
                    <a:pt x="0" y="71"/>
                    <a:pt x="0" y="66"/>
                  </a:cubicBezTo>
                  <a:cubicBezTo>
                    <a:pt x="0" y="8"/>
                    <a:pt x="0" y="8"/>
                    <a:pt x="0" y="8"/>
                  </a:cubicBezTo>
                  <a:cubicBezTo>
                    <a:pt x="0" y="3"/>
                    <a:pt x="4" y="0"/>
                    <a:pt x="9" y="3"/>
                  </a:cubicBezTo>
                  <a:cubicBezTo>
                    <a:pt x="66" y="32"/>
                    <a:pt x="66" y="32"/>
                    <a:pt x="66" y="32"/>
                  </a:cubicBezTo>
                  <a:cubicBezTo>
                    <a:pt x="70" y="35"/>
                    <a:pt x="70" y="39"/>
                    <a:pt x="66"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
        <p:nvSpPr>
          <p:cNvPr id="24" name="TextBox 23"/>
          <p:cNvSpPr txBox="1"/>
          <p:nvPr/>
        </p:nvSpPr>
        <p:spPr>
          <a:xfrm>
            <a:off x="5166360" y="875030"/>
            <a:ext cx="3783330" cy="922020"/>
          </a:xfrm>
          <a:prstGeom prst="rect">
            <a:avLst/>
          </a:prstGeom>
          <a:noFill/>
        </p:spPr>
        <p:txBody>
          <a:bodyPr wrap="square" rtlCol="0">
            <a:spAutoFit/>
          </a:bodyPr>
          <a:lstStyle/>
          <a:p>
            <a:pPr algn="ctr"/>
            <a:r>
              <a:rPr lang="en-US" sz="5400" dirty="0">
                <a:solidFill>
                  <a:srgbClr val="FF0000"/>
                </a:solidFill>
                <a:latin typeface="Times New Roman" panose="02020603050405020304" pitchFamily="18" charset="0"/>
                <a:cs typeface="Times New Roman" panose="02020603050405020304" pitchFamily="18" charset="0"/>
              </a:rPr>
              <a:t>BÀI 4</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65430" y="2289175"/>
            <a:ext cx="11814175" cy="2306955"/>
          </a:xfrm>
          <a:prstGeom prst="rect">
            <a:avLst/>
          </a:prstGeom>
          <a:noFill/>
        </p:spPr>
        <p:txBody>
          <a:bodyPr wrap="square" rtlCol="0">
            <a:spAutoFit/>
          </a:bodyPr>
          <a:lstStyle/>
          <a:p>
            <a:pPr algn="ctr"/>
            <a:r>
              <a:rPr lang="en-US" sz="7200" dirty="0">
                <a:latin typeface="Times New Roman" panose="02020603050405020304" pitchFamily="18" charset="0"/>
                <a:cs typeface="Times New Roman" panose="02020603050405020304" pitchFamily="18" charset="0"/>
              </a:rPr>
              <a:t>LAO ĐỘNG VÀ VIỆC LÀM.</a:t>
            </a:r>
            <a:endParaRPr lang="en-US" sz="7200" dirty="0">
              <a:latin typeface="Times New Roman" panose="02020603050405020304" pitchFamily="18" charset="0"/>
              <a:cs typeface="Times New Roman" panose="02020603050405020304" pitchFamily="18" charset="0"/>
            </a:endParaRPr>
          </a:p>
          <a:p>
            <a:pPr algn="ctr"/>
            <a:r>
              <a:rPr lang="en-US" sz="7200" dirty="0">
                <a:latin typeface="Times New Roman" panose="02020603050405020304" pitchFamily="18" charset="0"/>
                <a:cs typeface="Times New Roman" panose="02020603050405020304" pitchFamily="18" charset="0"/>
              </a:rPr>
              <a:t>CHẤT L</a:t>
            </a:r>
            <a:r>
              <a:rPr lang="vi-VN" sz="7200" dirty="0">
                <a:latin typeface="Times New Roman" panose="02020603050405020304" pitchFamily="18" charset="0"/>
                <a:cs typeface="Times New Roman" panose="02020603050405020304" pitchFamily="18" charset="0"/>
              </a:rPr>
              <a:t>Ư</a:t>
            </a:r>
            <a:r>
              <a:rPr lang="en-US" sz="7200" dirty="0">
                <a:latin typeface="Times New Roman" panose="02020603050405020304" pitchFamily="18" charset="0"/>
                <a:cs typeface="Times New Roman" panose="02020603050405020304" pitchFamily="18" charset="0"/>
              </a:rPr>
              <a:t>ỢNG CUỘC SỐNG</a:t>
            </a:r>
            <a:endParaRPr lang="en-US" sz="7200" dirty="0">
              <a:latin typeface="Times New Roman" panose="02020603050405020304" pitchFamily="18" charset="0"/>
              <a:cs typeface="Times New Roman" panose="02020603050405020304" pitchFamily="18" charset="0"/>
            </a:endParaRPr>
          </a:p>
        </p:txBody>
      </p:sp>
      <p:pic>
        <p:nvPicPr>
          <p:cNvPr id="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333" b="25183"/>
          <a:stretch>
            <a:fillRect/>
          </a:stretch>
        </p:blipFill>
        <p:spPr bwMode="auto">
          <a:xfrm>
            <a:off x="-7606" y="4000"/>
            <a:ext cx="4464048" cy="2285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nh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66800" y="2093825"/>
            <a:ext cx="5216546" cy="425334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Tranh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308803" y="-2111917"/>
            <a:ext cx="5070071" cy="425334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Tranh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91479" y="52039"/>
            <a:ext cx="5070071" cy="245703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Tranh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378874" y="3187890"/>
            <a:ext cx="4195834" cy="311267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cer\Downloads\char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68203" y="1124744"/>
            <a:ext cx="7427790" cy="4951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7044" y="6076604"/>
            <a:ext cx="7632848" cy="521970"/>
          </a:xfrm>
          <a:prstGeom prst="rect">
            <a:avLst/>
          </a:prstGeom>
          <a:noFill/>
        </p:spPr>
        <p:txBody>
          <a:bodyPr wrap="square" rtlCol="0">
            <a:spAutoFit/>
          </a:bodyPr>
          <a:lstStyle/>
          <a:p>
            <a:pPr algn="ctr"/>
            <a:r>
              <a:rPr lang="en-US" sz="2800" dirty="0">
                <a:solidFill>
                  <a:srgbClr val="0000FF"/>
                </a:solidFill>
                <a:latin typeface="Times New Roman" panose="02020603050405020304" pitchFamily="18" charset="0"/>
                <a:cs typeface="Times New Roman" panose="02020603050405020304" pitchFamily="18" charset="0"/>
              </a:rPr>
              <a:t>Thu </a:t>
            </a:r>
            <a:r>
              <a:rPr lang="en-US" sz="2800" dirty="0" err="1">
                <a:solidFill>
                  <a:srgbClr val="0000FF"/>
                </a:solidFill>
                <a:latin typeface="Times New Roman" panose="02020603050405020304" pitchFamily="18" charset="0"/>
                <a:cs typeface="Times New Roman" panose="02020603050405020304" pitchFamily="18" charset="0"/>
              </a:rPr>
              <a:t>nhập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đầu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tăng</a:t>
            </a:r>
            <a:endParaRPr lang="vi-VN" sz="2800" dirty="0">
              <a:solidFill>
                <a:srgbClr val="0000FF"/>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3034145" y="334463"/>
            <a:ext cx="6123709" cy="646331"/>
            <a:chOff x="1399312" y="337722"/>
            <a:chExt cx="9393381" cy="646331"/>
          </a:xfrm>
        </p:grpSpPr>
        <p:sp>
          <p:nvSpPr>
            <p:cNvPr id="5" name="Rectangle: Rounded Corners 4"/>
            <p:cNvSpPr/>
            <p:nvPr/>
          </p:nvSpPr>
          <p:spPr>
            <a:xfrm>
              <a:off x="1399312" y="346607"/>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2204193" y="337722"/>
              <a:ext cx="7783617"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t>
              </a: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ợng</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7" name="Picture 8" descr="Káº¿t quáº£ hÃ¬nh áº£nh cho ICON LIFE QUAL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653" y="459543"/>
            <a:ext cx="1509532" cy="1551899"/>
          </a:xfrm>
          <a:prstGeom prst="rect">
            <a:avLst/>
          </a:prstGeom>
          <a:noFill/>
          <a:extLst>
            <a:ext uri="{909E8E84-426E-40DD-AFC4-6F175D3DCCD1}">
              <a14:hiddenFill xmlns:a14="http://schemas.microsoft.com/office/drawing/2010/main">
                <a:solidFill>
                  <a:srgbClr val="FFFFFF"/>
                </a:solidFill>
              </a14:hiddenFill>
            </a:ext>
          </a:extLst>
        </p:spPr>
      </p:pic>
      <p:pic>
        <p:nvPicPr>
          <p:cNvPr id="8" name="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058" y="1500291"/>
            <a:ext cx="3149877" cy="2100383"/>
          </a:xfrm>
          <a:prstGeom prst="rect">
            <a:avLst/>
          </a:prstGeom>
        </p:spPr>
      </p:pic>
      <p:sp>
        <p:nvSpPr>
          <p:cNvPr id="9" name="Frame 8"/>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3331" y="1448962"/>
            <a:ext cx="3744416" cy="57606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94,5% (2015)</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583844" y="373718"/>
            <a:ext cx="201622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endParaRPr lang="vi-VN" sz="3200" b="1" dirty="0">
              <a:latin typeface="Times New Roman" panose="02020603050405020304" pitchFamily="18" charset="0"/>
              <a:cs typeface="Times New Roman" panose="02020603050405020304" pitchFamily="18" charset="0"/>
            </a:endParaRPr>
          </a:p>
        </p:txBody>
      </p:sp>
      <p:sp>
        <p:nvSpPr>
          <p:cNvPr id="4" name="AutoShape 2" descr="Káº¿t quáº£ hÃ¬nh áº£nh cho education icon"/>
          <p:cNvSpPr>
            <a:spLocks noChangeAspect="1" noChangeArrowheads="1"/>
          </p:cNvSpPr>
          <p:nvPr/>
        </p:nvSpPr>
        <p:spPr bwMode="auto">
          <a:xfrm>
            <a:off x="1342930" y="7828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vi-VN">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33114" y="1607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0581" y="2491127"/>
            <a:ext cx="2328193" cy="232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583844" y="2662591"/>
            <a:ext cx="201622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Tuổi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thọ</a:t>
            </a:r>
            <a:endParaRPr lang="vi-VN"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5719748" y="3420094"/>
            <a:ext cx="3744416" cy="57606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73,9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(2018)</a:t>
            </a:r>
            <a:endParaRPr lang="vi-VN" sz="2800" b="1" dirty="0">
              <a:latin typeface="Times New Roman" panose="02020603050405020304" pitchFamily="18" charset="0"/>
              <a:cs typeface="Times New Roman" panose="02020603050405020304" pitchFamily="18" charset="0"/>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204" y="4640226"/>
            <a:ext cx="9048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251" y="4544976"/>
            <a:ext cx="8667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0018130" y="5923570"/>
            <a:ext cx="1770540" cy="461665"/>
          </a:xfrm>
          <a:prstGeom prst="rect">
            <a:avLst/>
          </a:prstGeom>
          <a:solidFill>
            <a:schemeClr val="accent4">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71.4 </a:t>
            </a:r>
            <a:r>
              <a:rPr lang="en-US" sz="2400" b="1" dirty="0" err="1">
                <a:latin typeface="Times New Roman" panose="02020603050405020304" pitchFamily="18" charset="0"/>
                <a:cs typeface="Times New Roman" panose="02020603050405020304" pitchFamily="18" charset="0"/>
              </a:rPr>
              <a:t>tuổi</a:t>
            </a:r>
            <a:endParaRPr 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593586" y="4409393"/>
            <a:ext cx="1770540" cy="461665"/>
          </a:xfrm>
          <a:prstGeom prst="rect">
            <a:avLst/>
          </a:prstGeom>
          <a:solidFill>
            <a:schemeClr val="accent4">
              <a:lumMod val="20000"/>
              <a:lumOff val="8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76.7 </a:t>
            </a:r>
            <a:r>
              <a:rPr lang="en-US" sz="2400" b="1" dirty="0" err="1">
                <a:latin typeface="Times New Roman" panose="02020603050405020304" pitchFamily="18" charset="0"/>
                <a:cs typeface="Times New Roman" panose="02020603050405020304" pitchFamily="18" charset="0"/>
              </a:rPr>
              <a:t>tuổi</a:t>
            </a:r>
            <a:endParaRPr lang="vi-VN" sz="2400" b="1" dirty="0">
              <a:latin typeface="Times New Roman" panose="02020603050405020304" pitchFamily="18" charset="0"/>
              <a:cs typeface="Times New Roman" panose="02020603050405020304" pitchFamily="18" charset="0"/>
            </a:endParaRPr>
          </a:p>
        </p:txBody>
      </p:sp>
      <p:pic>
        <p:nvPicPr>
          <p:cNvPr id="3074" name="Picture 2" descr="Việt Nam đứng thứ 54 thế giới về chất lượng cuộc sống số | baotintuc.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04" y="137149"/>
            <a:ext cx="4768877" cy="46821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ỉ số phát triển con người - economy-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916" y="4871058"/>
            <a:ext cx="4581163" cy="1854280"/>
          </a:xfrm>
          <a:prstGeom prst="rect">
            <a:avLst/>
          </a:prstGeom>
          <a:noFill/>
          <a:extLst>
            <a:ext uri="{909E8E84-426E-40DD-AFC4-6F175D3DCCD1}">
              <a14:hiddenFill xmlns:a14="http://schemas.microsoft.com/office/drawing/2010/main">
                <a:solidFill>
                  <a:srgbClr val="FFFFFF"/>
                </a:solidFill>
              </a14:hiddenFill>
            </a:ext>
          </a:extLst>
        </p:spPr>
      </p:pic>
      <p:sp>
        <p:nvSpPr>
          <p:cNvPr id="15" name="Frame 14"/>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4143" y="29417"/>
            <a:ext cx="6123709" cy="646331"/>
            <a:chOff x="1399309" y="32676"/>
            <a:chExt cx="9393381" cy="646331"/>
          </a:xfrm>
        </p:grpSpPr>
        <p:sp>
          <p:nvSpPr>
            <p:cNvPr id="3" name="Rectangle: Rounded Corners 2"/>
            <p:cNvSpPr/>
            <p:nvPr/>
          </p:nvSpPr>
          <p:spPr>
            <a:xfrm>
              <a:off x="1399309" y="41561"/>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2217367" y="32676"/>
              <a:ext cx="7783617"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 SUY NGẪM</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69" name="Group"/>
          <p:cNvGrpSpPr/>
          <p:nvPr>
            <p:custDataLst>
              <p:tags r:id="rId1"/>
            </p:custDataLst>
          </p:nvPr>
        </p:nvGrpSpPr>
        <p:grpSpPr>
          <a:xfrm flipH="1">
            <a:off x="-34290" y="-95534"/>
            <a:ext cx="2290686" cy="2074441"/>
            <a:chOff x="844913" y="1518973"/>
            <a:chExt cx="3997341" cy="4260635"/>
          </a:xfrm>
        </p:grpSpPr>
        <p:grpSp>
          <p:nvGrpSpPr>
            <p:cNvPr id="70" name="Group 4"/>
            <p:cNvGrpSpPr/>
            <p:nvPr/>
          </p:nvGrpSpPr>
          <p:grpSpPr>
            <a:xfrm>
              <a:off x="1079546" y="1518973"/>
              <a:ext cx="3520285" cy="3965391"/>
              <a:chOff x="4746173" y="2343734"/>
              <a:chExt cx="2592396" cy="2920169"/>
            </a:xfrm>
          </p:grpSpPr>
          <p:sp>
            <p:nvSpPr>
              <p:cNvPr id="79" name="Rectangle 13"/>
              <p:cNvSpPr/>
              <p:nvPr/>
            </p:nvSpPr>
            <p:spPr bwMode="auto">
              <a:xfrm>
                <a:off x="5461316" y="3136352"/>
                <a:ext cx="131110" cy="566155"/>
              </a:xfrm>
              <a:prstGeom prst="rect">
                <a:avLst/>
              </a:prstGeom>
              <a:solidFill>
                <a:srgbClr val="1F497D">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0" name="Rectangle 14"/>
              <p:cNvSpPr/>
              <p:nvPr/>
            </p:nvSpPr>
            <p:spPr bwMode="auto">
              <a:xfrm>
                <a:off x="5461316" y="3136352"/>
                <a:ext cx="131110"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1" name="Rectangle 15"/>
              <p:cNvSpPr/>
              <p:nvPr/>
            </p:nvSpPr>
            <p:spPr bwMode="auto">
              <a:xfrm>
                <a:off x="5336167" y="3136352"/>
                <a:ext cx="125149" cy="566155"/>
              </a:xfrm>
              <a:prstGeom prst="rect">
                <a:avLst/>
              </a:pr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2" name="Rectangle 16"/>
              <p:cNvSpPr/>
              <p:nvPr/>
            </p:nvSpPr>
            <p:spPr bwMode="auto">
              <a:xfrm>
                <a:off x="5336167" y="3136352"/>
                <a:ext cx="125149" cy="56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3" name="Freeform: Shape 17"/>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close/>
                  </a:path>
                </a:pathLst>
              </a:custGeom>
              <a:solidFill>
                <a:srgbClr val="1F497D">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4" name="Freeform: Shape 18"/>
              <p:cNvSpPr/>
              <p:nvPr/>
            </p:nvSpPr>
            <p:spPr bwMode="auto">
              <a:xfrm>
                <a:off x="5127583" y="2969484"/>
                <a:ext cx="1847454" cy="2294419"/>
              </a:xfrm>
              <a:custGeom>
                <a:avLst/>
                <a:gdLst>
                  <a:gd name="T0" fmla="*/ 310 w 310"/>
                  <a:gd name="T1" fmla="*/ 385 h 385"/>
                  <a:gd name="T2" fmla="*/ 0 w 310"/>
                  <a:gd name="T3" fmla="*/ 385 h 385"/>
                  <a:gd name="T4" fmla="*/ 0 w 310"/>
                  <a:gd name="T5" fmla="*/ 119 h 385"/>
                  <a:gd name="T6" fmla="*/ 156 w 310"/>
                  <a:gd name="T7" fmla="*/ 0 h 385"/>
                  <a:gd name="T8" fmla="*/ 310 w 310"/>
                  <a:gd name="T9" fmla="*/ 119 h 385"/>
                  <a:gd name="T10" fmla="*/ 310 w 310"/>
                  <a:gd name="T11" fmla="*/ 385 h 385"/>
                </a:gdLst>
                <a:ahLst/>
                <a:cxnLst>
                  <a:cxn ang="0">
                    <a:pos x="T0" y="T1"/>
                  </a:cxn>
                  <a:cxn ang="0">
                    <a:pos x="T2" y="T3"/>
                  </a:cxn>
                  <a:cxn ang="0">
                    <a:pos x="T4" y="T5"/>
                  </a:cxn>
                  <a:cxn ang="0">
                    <a:pos x="T6" y="T7"/>
                  </a:cxn>
                  <a:cxn ang="0">
                    <a:pos x="T8" y="T9"/>
                  </a:cxn>
                  <a:cxn ang="0">
                    <a:pos x="T10" y="T11"/>
                  </a:cxn>
                </a:cxnLst>
                <a:rect l="0" t="0" r="r" b="b"/>
                <a:pathLst>
                  <a:path w="310" h="385">
                    <a:moveTo>
                      <a:pt x="310" y="385"/>
                    </a:moveTo>
                    <a:lnTo>
                      <a:pt x="0" y="385"/>
                    </a:lnTo>
                    <a:lnTo>
                      <a:pt x="0" y="119"/>
                    </a:lnTo>
                    <a:lnTo>
                      <a:pt x="156" y="0"/>
                    </a:lnTo>
                    <a:lnTo>
                      <a:pt x="310" y="119"/>
                    </a:lnTo>
                    <a:lnTo>
                      <a:pt x="310" y="3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5" name="Rectangle 20"/>
              <p:cNvSpPr/>
              <p:nvPr/>
            </p:nvSpPr>
            <p:spPr bwMode="auto">
              <a:xfrm>
                <a:off x="5282531" y="4071998"/>
                <a:ext cx="405248" cy="41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6" name="Rectangle 21"/>
              <p:cNvSpPr/>
              <p:nvPr/>
            </p:nvSpPr>
            <p:spPr bwMode="auto">
              <a:xfrm>
                <a:off x="5306368"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7" name="Rectangle 22"/>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8" name="Rectangle 23"/>
              <p:cNvSpPr/>
              <p:nvPr/>
            </p:nvSpPr>
            <p:spPr bwMode="auto">
              <a:xfrm>
                <a:off x="5491114" y="4101796"/>
                <a:ext cx="172826" cy="154948"/>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89" name="Rectangle 24"/>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0" name="Rectangle 25"/>
              <p:cNvSpPr/>
              <p:nvPr/>
            </p:nvSpPr>
            <p:spPr bwMode="auto">
              <a:xfrm>
                <a:off x="5306368"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1" name="Rectangle 26"/>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2" name="Rectangle 27"/>
              <p:cNvSpPr/>
              <p:nvPr/>
            </p:nvSpPr>
            <p:spPr bwMode="auto">
              <a:xfrm>
                <a:off x="5491114" y="4286541"/>
                <a:ext cx="172826" cy="166866"/>
              </a:xfrm>
              <a:prstGeom prst="rect">
                <a:avLst/>
              </a:prstGeom>
              <a:solidFill>
                <a:srgbClr val="B1F8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3" name="Rectangle 28"/>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4" name="Rectangle 29"/>
              <p:cNvSpPr/>
              <p:nvPr/>
            </p:nvSpPr>
            <p:spPr bwMode="auto">
              <a:xfrm>
                <a:off x="6355246" y="4071998"/>
                <a:ext cx="423126" cy="411208"/>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5" name="Rectangle 30"/>
              <p:cNvSpPr/>
              <p:nvPr/>
            </p:nvSpPr>
            <p:spPr bwMode="auto">
              <a:xfrm>
                <a:off x="6379083"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6" name="Rectangle 31"/>
              <p:cNvSpPr/>
              <p:nvPr/>
            </p:nvSpPr>
            <p:spPr bwMode="auto">
              <a:xfrm>
                <a:off x="6575748"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7" name="Rectangle 32"/>
              <p:cNvSpPr/>
              <p:nvPr/>
            </p:nvSpPr>
            <p:spPr bwMode="auto">
              <a:xfrm>
                <a:off x="6379083"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8" name="Rectangle 33"/>
              <p:cNvSpPr/>
              <p:nvPr/>
            </p:nvSpPr>
            <p:spPr bwMode="auto">
              <a:xfrm>
                <a:off x="6575748"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99" name="Rectangle 34"/>
              <p:cNvSpPr/>
              <p:nvPr/>
            </p:nvSpPr>
            <p:spPr bwMode="auto">
              <a:xfrm>
                <a:off x="5687779" y="5204308"/>
                <a:ext cx="721103" cy="59595"/>
              </a:xfrm>
              <a:prstGeom prst="rect">
                <a:avLst/>
              </a:prstGeom>
              <a:solidFill>
                <a:srgbClr val="1F497D"/>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0" name="Rectangle 35"/>
              <p:cNvSpPr/>
              <p:nvPr/>
            </p:nvSpPr>
            <p:spPr bwMode="auto">
              <a:xfrm>
                <a:off x="5687779" y="5204308"/>
                <a:ext cx="721103"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1" name="Freeform: Shape 36"/>
              <p:cNvSpPr/>
              <p:nvPr/>
            </p:nvSpPr>
            <p:spPr bwMode="auto">
              <a:xfrm>
                <a:off x="5789091" y="4429570"/>
                <a:ext cx="506561" cy="774739"/>
              </a:xfrm>
              <a:custGeom>
                <a:avLst/>
                <a:gdLst>
                  <a:gd name="T0" fmla="*/ 36 w 36"/>
                  <a:gd name="T1" fmla="*/ 55 h 55"/>
                  <a:gd name="T2" fmla="*/ 36 w 36"/>
                  <a:gd name="T3" fmla="*/ 22 h 55"/>
                  <a:gd name="T4" fmla="*/ 18 w 36"/>
                  <a:gd name="T5" fmla="*/ 0 h 55"/>
                  <a:gd name="T6" fmla="*/ 0 w 36"/>
                  <a:gd name="T7" fmla="*/ 22 h 55"/>
                  <a:gd name="T8" fmla="*/ 0 w 36"/>
                  <a:gd name="T9" fmla="*/ 55 h 55"/>
                  <a:gd name="T10" fmla="*/ 36 w 36"/>
                  <a:gd name="T11" fmla="*/ 55 h 55"/>
                </a:gdLst>
                <a:ahLst/>
                <a:cxnLst>
                  <a:cxn ang="0">
                    <a:pos x="T0" y="T1"/>
                  </a:cxn>
                  <a:cxn ang="0">
                    <a:pos x="T2" y="T3"/>
                  </a:cxn>
                  <a:cxn ang="0">
                    <a:pos x="T4" y="T5"/>
                  </a:cxn>
                  <a:cxn ang="0">
                    <a:pos x="T6" y="T7"/>
                  </a:cxn>
                  <a:cxn ang="0">
                    <a:pos x="T8" y="T9"/>
                  </a:cxn>
                  <a:cxn ang="0">
                    <a:pos x="T10" y="T11"/>
                  </a:cxn>
                </a:cxnLst>
                <a:rect l="0" t="0" r="r" b="b"/>
                <a:pathLst>
                  <a:path w="36" h="55">
                    <a:moveTo>
                      <a:pt x="36" y="55"/>
                    </a:moveTo>
                    <a:cubicBezTo>
                      <a:pt x="36" y="22"/>
                      <a:pt x="36" y="22"/>
                      <a:pt x="36" y="22"/>
                    </a:cubicBezTo>
                    <a:cubicBezTo>
                      <a:pt x="36" y="9"/>
                      <a:pt x="28" y="0"/>
                      <a:pt x="18" y="0"/>
                    </a:cubicBezTo>
                    <a:cubicBezTo>
                      <a:pt x="8" y="0"/>
                      <a:pt x="0" y="9"/>
                      <a:pt x="0" y="22"/>
                    </a:cubicBezTo>
                    <a:cubicBezTo>
                      <a:pt x="0" y="55"/>
                      <a:pt x="0" y="55"/>
                      <a:pt x="0" y="55"/>
                    </a:cubicBezTo>
                    <a:cubicBezTo>
                      <a:pt x="36" y="55"/>
                      <a:pt x="36" y="55"/>
                      <a:pt x="36" y="5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2" name="Freeform: Shape 37"/>
              <p:cNvSpPr/>
              <p:nvPr/>
            </p:nvSpPr>
            <p:spPr bwMode="auto">
              <a:xfrm>
                <a:off x="5801009" y="4441488"/>
                <a:ext cx="482723" cy="762820"/>
              </a:xfrm>
              <a:custGeom>
                <a:avLst/>
                <a:gdLst>
                  <a:gd name="T0" fmla="*/ 0 w 34"/>
                  <a:gd name="T1" fmla="*/ 54 h 54"/>
                  <a:gd name="T2" fmla="*/ 0 w 34"/>
                  <a:gd name="T3" fmla="*/ 21 h 54"/>
                  <a:gd name="T4" fmla="*/ 17 w 34"/>
                  <a:gd name="T5" fmla="*/ 0 h 54"/>
                  <a:gd name="T6" fmla="*/ 34 w 34"/>
                  <a:gd name="T7" fmla="*/ 21 h 54"/>
                  <a:gd name="T8" fmla="*/ 34 w 34"/>
                  <a:gd name="T9" fmla="*/ 54 h 54"/>
                  <a:gd name="T10" fmla="*/ 0 w 34"/>
                  <a:gd name="T11" fmla="*/ 54 h 54"/>
                </a:gdLst>
                <a:ahLst/>
                <a:cxnLst>
                  <a:cxn ang="0">
                    <a:pos x="T0" y="T1"/>
                  </a:cxn>
                  <a:cxn ang="0">
                    <a:pos x="T2" y="T3"/>
                  </a:cxn>
                  <a:cxn ang="0">
                    <a:pos x="T4" y="T5"/>
                  </a:cxn>
                  <a:cxn ang="0">
                    <a:pos x="T6" y="T7"/>
                  </a:cxn>
                  <a:cxn ang="0">
                    <a:pos x="T8" y="T9"/>
                  </a:cxn>
                  <a:cxn ang="0">
                    <a:pos x="T10" y="T11"/>
                  </a:cxn>
                </a:cxnLst>
                <a:rect l="0" t="0" r="r" b="b"/>
                <a:pathLst>
                  <a:path w="34" h="54">
                    <a:moveTo>
                      <a:pt x="0" y="54"/>
                    </a:moveTo>
                    <a:cubicBezTo>
                      <a:pt x="0" y="21"/>
                      <a:pt x="0" y="21"/>
                      <a:pt x="0" y="21"/>
                    </a:cubicBezTo>
                    <a:cubicBezTo>
                      <a:pt x="0" y="9"/>
                      <a:pt x="8" y="0"/>
                      <a:pt x="17" y="0"/>
                    </a:cubicBezTo>
                    <a:cubicBezTo>
                      <a:pt x="26" y="0"/>
                      <a:pt x="34" y="9"/>
                      <a:pt x="34" y="21"/>
                    </a:cubicBezTo>
                    <a:cubicBezTo>
                      <a:pt x="34" y="54"/>
                      <a:pt x="34" y="54"/>
                      <a:pt x="34" y="54"/>
                    </a:cubicBezTo>
                    <a:cubicBezTo>
                      <a:pt x="0" y="54"/>
                      <a:pt x="0" y="54"/>
                      <a:pt x="0" y="54"/>
                    </a:cubicBezTo>
                  </a:path>
                </a:pathLst>
              </a:cu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3" name="Oval 38"/>
              <p:cNvSpPr/>
              <p:nvPr/>
            </p:nvSpPr>
            <p:spPr bwMode="auto">
              <a:xfrm>
                <a:off x="5830806" y="4822899"/>
                <a:ext cx="41717" cy="41717"/>
              </a:xfrm>
              <a:prstGeom prst="ellipse">
                <a:avLst/>
              </a:prstGeom>
              <a:solidFill>
                <a:srgbClr val="FFF7E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4" name="Freeform: Shape 39"/>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close/>
                  </a:path>
                </a:pathLst>
              </a:custGeom>
              <a:solidFill>
                <a:srgbClr val="1F497D"/>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5" name="Freeform: Shape 40"/>
              <p:cNvSpPr/>
              <p:nvPr/>
            </p:nvSpPr>
            <p:spPr bwMode="auto">
              <a:xfrm>
                <a:off x="4746173" y="2927769"/>
                <a:ext cx="2592396" cy="959485"/>
              </a:xfrm>
              <a:custGeom>
                <a:avLst/>
                <a:gdLst>
                  <a:gd name="T0" fmla="*/ 0 w 435"/>
                  <a:gd name="T1" fmla="*/ 161 h 161"/>
                  <a:gd name="T2" fmla="*/ 52 w 435"/>
                  <a:gd name="T3" fmla="*/ 161 h 161"/>
                  <a:gd name="T4" fmla="*/ 217 w 435"/>
                  <a:gd name="T5" fmla="*/ 40 h 161"/>
                  <a:gd name="T6" fmla="*/ 388 w 435"/>
                  <a:gd name="T7" fmla="*/ 161 h 161"/>
                  <a:gd name="T8" fmla="*/ 435 w 435"/>
                  <a:gd name="T9" fmla="*/ 161 h 161"/>
                  <a:gd name="T10" fmla="*/ 217 w 435"/>
                  <a:gd name="T11" fmla="*/ 0 h 161"/>
                  <a:gd name="T12" fmla="*/ 0 w 435"/>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435" h="161">
                    <a:moveTo>
                      <a:pt x="0" y="161"/>
                    </a:moveTo>
                    <a:lnTo>
                      <a:pt x="52" y="161"/>
                    </a:lnTo>
                    <a:lnTo>
                      <a:pt x="217" y="40"/>
                    </a:lnTo>
                    <a:lnTo>
                      <a:pt x="388" y="161"/>
                    </a:lnTo>
                    <a:lnTo>
                      <a:pt x="435" y="161"/>
                    </a:lnTo>
                    <a:lnTo>
                      <a:pt x="217" y="0"/>
                    </a:lnTo>
                    <a:lnTo>
                      <a:pt x="0" y="1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6" name="Rectangle 41"/>
              <p:cNvSpPr/>
              <p:nvPr/>
            </p:nvSpPr>
            <p:spPr bwMode="auto">
              <a:xfrm>
                <a:off x="5282531" y="3082717"/>
                <a:ext cx="351612" cy="53636"/>
              </a:xfrm>
              <a:prstGeom prst="rect">
                <a:avLst/>
              </a:pr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7" name="Oval 42"/>
              <p:cNvSpPr/>
              <p:nvPr/>
            </p:nvSpPr>
            <p:spPr bwMode="auto">
              <a:xfrm>
                <a:off x="5842726" y="3464126"/>
                <a:ext cx="399288" cy="393330"/>
              </a:xfrm>
              <a:prstGeom prst="ellipse">
                <a:avLst/>
              </a:prstGeom>
              <a:solidFill>
                <a:srgbClr val="000099">
                  <a:lumMod val="65000"/>
                  <a:lumOff val="35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8" name="Oval 43"/>
              <p:cNvSpPr/>
              <p:nvPr/>
            </p:nvSpPr>
            <p:spPr bwMode="auto">
              <a:xfrm>
                <a:off x="5914240" y="3535639"/>
                <a:ext cx="256260" cy="25626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09" name="Freeform: Shape 44"/>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close/>
                  </a:path>
                </a:pathLst>
              </a:custGeom>
              <a:solidFill>
                <a:srgbClr val="6C98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0" name="Freeform: Shape 45"/>
              <p:cNvSpPr/>
              <p:nvPr/>
            </p:nvSpPr>
            <p:spPr bwMode="auto">
              <a:xfrm>
                <a:off x="5056068" y="3845537"/>
                <a:ext cx="71514" cy="41717"/>
              </a:xfrm>
              <a:custGeom>
                <a:avLst/>
                <a:gdLst>
                  <a:gd name="T0" fmla="*/ 12 w 12"/>
                  <a:gd name="T1" fmla="*/ 0 h 7"/>
                  <a:gd name="T2" fmla="*/ 0 w 12"/>
                  <a:gd name="T3" fmla="*/ 7 h 7"/>
                  <a:gd name="T4" fmla="*/ 12 w 12"/>
                  <a:gd name="T5" fmla="*/ 0 h 7"/>
                  <a:gd name="T6" fmla="*/ 12 w 12"/>
                  <a:gd name="T7" fmla="*/ 0 h 7"/>
                </a:gdLst>
                <a:ahLst/>
                <a:cxnLst>
                  <a:cxn ang="0">
                    <a:pos x="T0" y="T1"/>
                  </a:cxn>
                  <a:cxn ang="0">
                    <a:pos x="T2" y="T3"/>
                  </a:cxn>
                  <a:cxn ang="0">
                    <a:pos x="T4" y="T5"/>
                  </a:cxn>
                  <a:cxn ang="0">
                    <a:pos x="T6" y="T7"/>
                  </a:cxn>
                </a:cxnLst>
                <a:rect l="0" t="0" r="r" b="b"/>
                <a:pathLst>
                  <a:path w="12" h="7">
                    <a:moveTo>
                      <a:pt x="12" y="0"/>
                    </a:moveTo>
                    <a:lnTo>
                      <a:pt x="0" y="7"/>
                    </a:lnTo>
                    <a:lnTo>
                      <a:pt x="12" y="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1" name="Freeform: Shape 46"/>
              <p:cNvSpPr/>
              <p:nvPr/>
            </p:nvSpPr>
            <p:spPr bwMode="auto">
              <a:xfrm>
                <a:off x="5127583" y="3166149"/>
                <a:ext cx="911809" cy="2097754"/>
              </a:xfrm>
              <a:custGeom>
                <a:avLst/>
                <a:gdLst>
                  <a:gd name="T0" fmla="*/ 11 w 65"/>
                  <a:gd name="T1" fmla="*/ 93 h 148"/>
                  <a:gd name="T2" fmla="*/ 11 w 65"/>
                  <a:gd name="T3" fmla="*/ 64 h 148"/>
                  <a:gd name="T4" fmla="*/ 40 w 65"/>
                  <a:gd name="T5" fmla="*/ 64 h 148"/>
                  <a:gd name="T6" fmla="*/ 40 w 65"/>
                  <a:gd name="T7" fmla="*/ 93 h 148"/>
                  <a:gd name="T8" fmla="*/ 11 w 65"/>
                  <a:gd name="T9" fmla="*/ 93 h 148"/>
                  <a:gd name="T10" fmla="*/ 65 w 65"/>
                  <a:gd name="T11" fmla="*/ 0 h 148"/>
                  <a:gd name="T12" fmla="*/ 0 w 65"/>
                  <a:gd name="T13" fmla="*/ 48 h 148"/>
                  <a:gd name="T14" fmla="*/ 0 w 65"/>
                  <a:gd name="T15" fmla="*/ 48 h 148"/>
                  <a:gd name="T16" fmla="*/ 0 w 65"/>
                  <a:gd name="T17" fmla="*/ 148 h 148"/>
                  <a:gd name="T18" fmla="*/ 40 w 65"/>
                  <a:gd name="T19" fmla="*/ 148 h 148"/>
                  <a:gd name="T20" fmla="*/ 40 w 65"/>
                  <a:gd name="T21" fmla="*/ 144 h 148"/>
                  <a:gd name="T22" fmla="*/ 65 w 65"/>
                  <a:gd name="T23" fmla="*/ 144 h 148"/>
                  <a:gd name="T24" fmla="*/ 47 w 65"/>
                  <a:gd name="T25" fmla="*/ 144 h 148"/>
                  <a:gd name="T26" fmla="*/ 47 w 65"/>
                  <a:gd name="T27" fmla="*/ 111 h 148"/>
                  <a:gd name="T28" fmla="*/ 65 w 65"/>
                  <a:gd name="T29" fmla="*/ 89 h 148"/>
                  <a:gd name="T30" fmla="*/ 65 w 65"/>
                  <a:gd name="T31" fmla="*/ 89 h 148"/>
                  <a:gd name="T32" fmla="*/ 65 w 65"/>
                  <a:gd name="T33" fmla="*/ 49 h 148"/>
                  <a:gd name="T34" fmla="*/ 65 w 65"/>
                  <a:gd name="T35" fmla="*/ 49 h 148"/>
                  <a:gd name="T36" fmla="*/ 51 w 65"/>
                  <a:gd name="T37" fmla="*/ 35 h 148"/>
                  <a:gd name="T38" fmla="*/ 65 w 65"/>
                  <a:gd name="T39" fmla="*/ 21 h 148"/>
                  <a:gd name="T40" fmla="*/ 65 w 65"/>
                  <a:gd name="T41" fmla="*/ 21 h 148"/>
                  <a:gd name="T42" fmla="*/ 65 w 65"/>
                  <a:gd name="T4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48">
                    <a:moveTo>
                      <a:pt x="11" y="93"/>
                    </a:moveTo>
                    <a:cubicBezTo>
                      <a:pt x="11" y="64"/>
                      <a:pt x="11" y="64"/>
                      <a:pt x="11" y="64"/>
                    </a:cubicBezTo>
                    <a:cubicBezTo>
                      <a:pt x="40" y="64"/>
                      <a:pt x="40" y="64"/>
                      <a:pt x="40" y="64"/>
                    </a:cubicBezTo>
                    <a:cubicBezTo>
                      <a:pt x="40" y="93"/>
                      <a:pt x="40" y="93"/>
                      <a:pt x="40" y="93"/>
                    </a:cubicBezTo>
                    <a:cubicBezTo>
                      <a:pt x="11" y="93"/>
                      <a:pt x="11" y="93"/>
                      <a:pt x="11" y="93"/>
                    </a:cubicBezTo>
                    <a:moveTo>
                      <a:pt x="65" y="0"/>
                    </a:moveTo>
                    <a:cubicBezTo>
                      <a:pt x="0" y="48"/>
                      <a:pt x="0" y="48"/>
                      <a:pt x="0" y="48"/>
                    </a:cubicBezTo>
                    <a:cubicBezTo>
                      <a:pt x="0" y="48"/>
                      <a:pt x="0" y="48"/>
                      <a:pt x="0" y="48"/>
                    </a:cubicBezTo>
                    <a:cubicBezTo>
                      <a:pt x="0" y="148"/>
                      <a:pt x="0" y="148"/>
                      <a:pt x="0" y="148"/>
                    </a:cubicBezTo>
                    <a:cubicBezTo>
                      <a:pt x="40" y="148"/>
                      <a:pt x="40" y="148"/>
                      <a:pt x="40" y="148"/>
                    </a:cubicBezTo>
                    <a:cubicBezTo>
                      <a:pt x="40" y="144"/>
                      <a:pt x="40" y="144"/>
                      <a:pt x="40" y="144"/>
                    </a:cubicBezTo>
                    <a:cubicBezTo>
                      <a:pt x="65" y="144"/>
                      <a:pt x="65" y="144"/>
                      <a:pt x="65" y="144"/>
                    </a:cubicBezTo>
                    <a:cubicBezTo>
                      <a:pt x="47" y="144"/>
                      <a:pt x="47" y="144"/>
                      <a:pt x="47" y="144"/>
                    </a:cubicBezTo>
                    <a:cubicBezTo>
                      <a:pt x="47" y="111"/>
                      <a:pt x="47" y="111"/>
                      <a:pt x="47" y="111"/>
                    </a:cubicBezTo>
                    <a:cubicBezTo>
                      <a:pt x="47" y="98"/>
                      <a:pt x="55" y="89"/>
                      <a:pt x="65" y="89"/>
                    </a:cubicBezTo>
                    <a:cubicBezTo>
                      <a:pt x="65" y="89"/>
                      <a:pt x="65" y="89"/>
                      <a:pt x="65" y="89"/>
                    </a:cubicBezTo>
                    <a:cubicBezTo>
                      <a:pt x="65" y="49"/>
                      <a:pt x="65" y="49"/>
                      <a:pt x="65" y="49"/>
                    </a:cubicBezTo>
                    <a:cubicBezTo>
                      <a:pt x="65" y="49"/>
                      <a:pt x="65" y="49"/>
                      <a:pt x="65" y="49"/>
                    </a:cubicBezTo>
                    <a:cubicBezTo>
                      <a:pt x="57" y="49"/>
                      <a:pt x="51" y="43"/>
                      <a:pt x="51" y="35"/>
                    </a:cubicBezTo>
                    <a:cubicBezTo>
                      <a:pt x="51" y="27"/>
                      <a:pt x="57" y="21"/>
                      <a:pt x="65" y="21"/>
                    </a:cubicBezTo>
                    <a:cubicBezTo>
                      <a:pt x="65" y="21"/>
                      <a:pt x="65" y="21"/>
                      <a:pt x="65" y="21"/>
                    </a:cubicBezTo>
                    <a:cubicBezTo>
                      <a:pt x="65" y="0"/>
                      <a:pt x="65" y="0"/>
                      <a:pt x="65" y="0"/>
                    </a:cubicBezTo>
                  </a:path>
                </a:pathLst>
              </a:custGeom>
              <a:solidFill>
                <a:srgbClr val="1F497D">
                  <a:lumMod val="20000"/>
                  <a:lumOff val="8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2" name="Freeform: Shape 48"/>
              <p:cNvSpPr/>
              <p:nvPr/>
            </p:nvSpPr>
            <p:spPr bwMode="auto">
              <a:xfrm>
                <a:off x="5282531" y="4071998"/>
                <a:ext cx="405248" cy="411208"/>
              </a:xfrm>
              <a:custGeom>
                <a:avLst/>
                <a:gdLst>
                  <a:gd name="T0" fmla="*/ 4 w 68"/>
                  <a:gd name="T1" fmla="*/ 64 h 69"/>
                  <a:gd name="T2" fmla="*/ 4 w 68"/>
                  <a:gd name="T3" fmla="*/ 36 h 69"/>
                  <a:gd name="T4" fmla="*/ 33 w 68"/>
                  <a:gd name="T5" fmla="*/ 36 h 69"/>
                  <a:gd name="T6" fmla="*/ 33 w 68"/>
                  <a:gd name="T7" fmla="*/ 64 h 69"/>
                  <a:gd name="T8" fmla="*/ 4 w 68"/>
                  <a:gd name="T9" fmla="*/ 64 h 69"/>
                  <a:gd name="T10" fmla="*/ 35 w 68"/>
                  <a:gd name="T11" fmla="*/ 64 h 69"/>
                  <a:gd name="T12" fmla="*/ 35 w 68"/>
                  <a:gd name="T13" fmla="*/ 36 h 69"/>
                  <a:gd name="T14" fmla="*/ 64 w 68"/>
                  <a:gd name="T15" fmla="*/ 36 h 69"/>
                  <a:gd name="T16" fmla="*/ 64 w 68"/>
                  <a:gd name="T17" fmla="*/ 64 h 69"/>
                  <a:gd name="T18" fmla="*/ 35 w 68"/>
                  <a:gd name="T19" fmla="*/ 64 h 69"/>
                  <a:gd name="T20" fmla="*/ 4 w 68"/>
                  <a:gd name="T21" fmla="*/ 31 h 69"/>
                  <a:gd name="T22" fmla="*/ 4 w 68"/>
                  <a:gd name="T23" fmla="*/ 5 h 69"/>
                  <a:gd name="T24" fmla="*/ 33 w 68"/>
                  <a:gd name="T25" fmla="*/ 5 h 69"/>
                  <a:gd name="T26" fmla="*/ 33 w 68"/>
                  <a:gd name="T27" fmla="*/ 31 h 69"/>
                  <a:gd name="T28" fmla="*/ 4 w 68"/>
                  <a:gd name="T29" fmla="*/ 31 h 69"/>
                  <a:gd name="T30" fmla="*/ 35 w 68"/>
                  <a:gd name="T31" fmla="*/ 31 h 69"/>
                  <a:gd name="T32" fmla="*/ 35 w 68"/>
                  <a:gd name="T33" fmla="*/ 5 h 69"/>
                  <a:gd name="T34" fmla="*/ 64 w 68"/>
                  <a:gd name="T35" fmla="*/ 5 h 69"/>
                  <a:gd name="T36" fmla="*/ 64 w 68"/>
                  <a:gd name="T37" fmla="*/ 31 h 69"/>
                  <a:gd name="T38" fmla="*/ 35 w 68"/>
                  <a:gd name="T39" fmla="*/ 31 h 69"/>
                  <a:gd name="T40" fmla="*/ 68 w 68"/>
                  <a:gd name="T41" fmla="*/ 0 h 69"/>
                  <a:gd name="T42" fmla="*/ 0 w 68"/>
                  <a:gd name="T43" fmla="*/ 0 h 69"/>
                  <a:gd name="T44" fmla="*/ 0 w 68"/>
                  <a:gd name="T45" fmla="*/ 69 h 69"/>
                  <a:gd name="T46" fmla="*/ 68 w 68"/>
                  <a:gd name="T47" fmla="*/ 69 h 69"/>
                  <a:gd name="T48" fmla="*/ 68 w 68"/>
                  <a:gd name="T4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9">
                    <a:moveTo>
                      <a:pt x="4" y="64"/>
                    </a:moveTo>
                    <a:lnTo>
                      <a:pt x="4" y="36"/>
                    </a:lnTo>
                    <a:lnTo>
                      <a:pt x="33" y="36"/>
                    </a:lnTo>
                    <a:lnTo>
                      <a:pt x="33" y="64"/>
                    </a:lnTo>
                    <a:lnTo>
                      <a:pt x="4" y="64"/>
                    </a:lnTo>
                    <a:moveTo>
                      <a:pt x="35" y="64"/>
                    </a:moveTo>
                    <a:lnTo>
                      <a:pt x="35" y="36"/>
                    </a:lnTo>
                    <a:lnTo>
                      <a:pt x="64" y="36"/>
                    </a:lnTo>
                    <a:lnTo>
                      <a:pt x="64" y="64"/>
                    </a:lnTo>
                    <a:lnTo>
                      <a:pt x="35" y="64"/>
                    </a:lnTo>
                    <a:moveTo>
                      <a:pt x="4" y="31"/>
                    </a:moveTo>
                    <a:lnTo>
                      <a:pt x="4" y="5"/>
                    </a:lnTo>
                    <a:lnTo>
                      <a:pt x="33" y="5"/>
                    </a:lnTo>
                    <a:lnTo>
                      <a:pt x="33" y="31"/>
                    </a:lnTo>
                    <a:lnTo>
                      <a:pt x="4" y="31"/>
                    </a:lnTo>
                    <a:moveTo>
                      <a:pt x="35" y="31"/>
                    </a:moveTo>
                    <a:lnTo>
                      <a:pt x="35" y="5"/>
                    </a:lnTo>
                    <a:lnTo>
                      <a:pt x="64" y="5"/>
                    </a:lnTo>
                    <a:lnTo>
                      <a:pt x="64" y="31"/>
                    </a:lnTo>
                    <a:lnTo>
                      <a:pt x="35" y="31"/>
                    </a:lnTo>
                    <a:moveTo>
                      <a:pt x="68" y="0"/>
                    </a:moveTo>
                    <a:lnTo>
                      <a:pt x="0" y="0"/>
                    </a:lnTo>
                    <a:lnTo>
                      <a:pt x="0" y="69"/>
                    </a:lnTo>
                    <a:lnTo>
                      <a:pt x="68" y="69"/>
                    </a:lnTo>
                    <a:lnTo>
                      <a:pt x="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3" name="Rectangle 49"/>
              <p:cNvSpPr/>
              <p:nvPr/>
            </p:nvSpPr>
            <p:spPr bwMode="auto">
              <a:xfrm>
                <a:off x="5306368"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4" name="Rectangle 50"/>
              <p:cNvSpPr/>
              <p:nvPr/>
            </p:nvSpPr>
            <p:spPr bwMode="auto">
              <a:xfrm>
                <a:off x="5306368"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5" name="Rectangle 51"/>
              <p:cNvSpPr/>
              <p:nvPr/>
            </p:nvSpPr>
            <p:spPr bwMode="auto">
              <a:xfrm>
                <a:off x="5491114" y="4101796"/>
                <a:ext cx="172826" cy="154948"/>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6" name="Rectangle 52"/>
              <p:cNvSpPr/>
              <p:nvPr/>
            </p:nvSpPr>
            <p:spPr bwMode="auto">
              <a:xfrm>
                <a:off x="5491114" y="4101796"/>
                <a:ext cx="172826" cy="1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7" name="Rectangle 53"/>
              <p:cNvSpPr/>
              <p:nvPr/>
            </p:nvSpPr>
            <p:spPr bwMode="auto">
              <a:xfrm>
                <a:off x="5306368"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8" name="Rectangle 54"/>
              <p:cNvSpPr/>
              <p:nvPr/>
            </p:nvSpPr>
            <p:spPr bwMode="auto">
              <a:xfrm>
                <a:off x="5306368"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19" name="Rectangle 55"/>
              <p:cNvSpPr/>
              <p:nvPr/>
            </p:nvSpPr>
            <p:spPr bwMode="auto">
              <a:xfrm>
                <a:off x="5491114" y="4286541"/>
                <a:ext cx="172826" cy="166866"/>
              </a:xfrm>
              <a:prstGeom prst="rect">
                <a:avLst/>
              </a:prstGeom>
              <a:solidFill>
                <a:sysClr val="window" lastClr="FFFFFF"/>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0" name="Rectangle 56"/>
              <p:cNvSpPr/>
              <p:nvPr/>
            </p:nvSpPr>
            <p:spPr bwMode="auto">
              <a:xfrm>
                <a:off x="5491114" y="4286541"/>
                <a:ext cx="172826" cy="1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1" name="Rectangle 57"/>
              <p:cNvSpPr/>
              <p:nvPr/>
            </p:nvSpPr>
            <p:spPr bwMode="auto">
              <a:xfrm>
                <a:off x="5687777" y="5204308"/>
                <a:ext cx="351612" cy="59595"/>
              </a:xfrm>
              <a:prstGeom prst="rect">
                <a:avLst/>
              </a:prstGeom>
              <a:solidFill>
                <a:srgbClr val="1F497D"/>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2" name="Rectangle 58"/>
              <p:cNvSpPr/>
              <p:nvPr/>
            </p:nvSpPr>
            <p:spPr bwMode="auto">
              <a:xfrm>
                <a:off x="5687777" y="5204308"/>
                <a:ext cx="351612" cy="5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3" name="Freeform: Shape 59"/>
              <p:cNvSpPr/>
              <p:nvPr/>
            </p:nvSpPr>
            <p:spPr bwMode="auto">
              <a:xfrm>
                <a:off x="5789089" y="4429570"/>
                <a:ext cx="250300" cy="774739"/>
              </a:xfrm>
              <a:custGeom>
                <a:avLst/>
                <a:gdLst>
                  <a:gd name="T0" fmla="*/ 18 w 18"/>
                  <a:gd name="T1" fmla="*/ 0 h 55"/>
                  <a:gd name="T2" fmla="*/ 0 w 18"/>
                  <a:gd name="T3" fmla="*/ 22 h 55"/>
                  <a:gd name="T4" fmla="*/ 0 w 18"/>
                  <a:gd name="T5" fmla="*/ 55 h 55"/>
                  <a:gd name="T6" fmla="*/ 18 w 18"/>
                  <a:gd name="T7" fmla="*/ 55 h 55"/>
                  <a:gd name="T8" fmla="*/ 1 w 18"/>
                  <a:gd name="T9" fmla="*/ 55 h 55"/>
                  <a:gd name="T10" fmla="*/ 1 w 18"/>
                  <a:gd name="T11" fmla="*/ 22 h 55"/>
                  <a:gd name="T12" fmla="*/ 18 w 18"/>
                  <a:gd name="T13" fmla="*/ 1 h 55"/>
                  <a:gd name="T14" fmla="*/ 18 w 18"/>
                  <a:gd name="T15" fmla="*/ 1 h 55"/>
                  <a:gd name="T16" fmla="*/ 18 w 18"/>
                  <a:gd name="T17" fmla="*/ 0 h 55"/>
                  <a:gd name="T18" fmla="*/ 18 w 18"/>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5">
                    <a:moveTo>
                      <a:pt x="18" y="0"/>
                    </a:moveTo>
                    <a:cubicBezTo>
                      <a:pt x="8" y="0"/>
                      <a:pt x="0" y="9"/>
                      <a:pt x="0" y="22"/>
                    </a:cubicBezTo>
                    <a:cubicBezTo>
                      <a:pt x="0" y="55"/>
                      <a:pt x="0" y="55"/>
                      <a:pt x="0" y="55"/>
                    </a:cubicBezTo>
                    <a:cubicBezTo>
                      <a:pt x="18" y="55"/>
                      <a:pt x="18" y="55"/>
                      <a:pt x="18" y="55"/>
                    </a:cubicBezTo>
                    <a:cubicBezTo>
                      <a:pt x="1" y="55"/>
                      <a:pt x="1" y="55"/>
                      <a:pt x="1" y="55"/>
                    </a:cubicBezTo>
                    <a:cubicBezTo>
                      <a:pt x="1" y="22"/>
                      <a:pt x="1" y="22"/>
                      <a:pt x="1" y="22"/>
                    </a:cubicBezTo>
                    <a:cubicBezTo>
                      <a:pt x="1" y="10"/>
                      <a:pt x="9" y="1"/>
                      <a:pt x="18" y="1"/>
                    </a:cubicBezTo>
                    <a:cubicBezTo>
                      <a:pt x="18" y="1"/>
                      <a:pt x="18" y="1"/>
                      <a:pt x="18" y="1"/>
                    </a:cubicBezTo>
                    <a:cubicBezTo>
                      <a:pt x="18" y="0"/>
                      <a:pt x="18" y="0"/>
                      <a:pt x="18" y="0"/>
                    </a:cubicBezTo>
                    <a:cubicBezTo>
                      <a:pt x="18" y="0"/>
                      <a:pt x="18" y="0"/>
                      <a:pt x="18" y="0"/>
                    </a:cubicBezTo>
                  </a:path>
                </a:pathLst>
              </a:custGeom>
              <a:solidFill>
                <a:srgbClr val="E6E7E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4" name="Freeform: Shape 60"/>
              <p:cNvSpPr/>
              <p:nvPr/>
            </p:nvSpPr>
            <p:spPr bwMode="auto">
              <a:xfrm>
                <a:off x="5801009" y="4441488"/>
                <a:ext cx="238382" cy="762820"/>
              </a:xfrm>
              <a:custGeom>
                <a:avLst/>
                <a:gdLst>
                  <a:gd name="T0" fmla="*/ 4 w 17"/>
                  <a:gd name="T1" fmla="*/ 30 h 54"/>
                  <a:gd name="T2" fmla="*/ 2 w 17"/>
                  <a:gd name="T3" fmla="*/ 29 h 54"/>
                  <a:gd name="T4" fmla="*/ 4 w 17"/>
                  <a:gd name="T5" fmla="*/ 27 h 54"/>
                  <a:gd name="T6" fmla="*/ 5 w 17"/>
                  <a:gd name="T7" fmla="*/ 29 h 54"/>
                  <a:gd name="T8" fmla="*/ 4 w 17"/>
                  <a:gd name="T9" fmla="*/ 30 h 54"/>
                  <a:gd name="T10" fmla="*/ 17 w 17"/>
                  <a:gd name="T11" fmla="*/ 0 h 54"/>
                  <a:gd name="T12" fmla="*/ 0 w 17"/>
                  <a:gd name="T13" fmla="*/ 21 h 54"/>
                  <a:gd name="T14" fmla="*/ 0 w 17"/>
                  <a:gd name="T15" fmla="*/ 54 h 54"/>
                  <a:gd name="T16" fmla="*/ 17 w 17"/>
                  <a:gd name="T17" fmla="*/ 54 h 54"/>
                  <a:gd name="T18" fmla="*/ 17 w 17"/>
                  <a:gd name="T19" fmla="*/ 0 h 54"/>
                  <a:gd name="T20" fmla="*/ 17 w 17"/>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54">
                    <a:moveTo>
                      <a:pt x="4" y="30"/>
                    </a:moveTo>
                    <a:cubicBezTo>
                      <a:pt x="3" y="30"/>
                      <a:pt x="2" y="30"/>
                      <a:pt x="2" y="29"/>
                    </a:cubicBezTo>
                    <a:cubicBezTo>
                      <a:pt x="2" y="28"/>
                      <a:pt x="3" y="27"/>
                      <a:pt x="4" y="27"/>
                    </a:cubicBezTo>
                    <a:cubicBezTo>
                      <a:pt x="5" y="27"/>
                      <a:pt x="5" y="28"/>
                      <a:pt x="5" y="29"/>
                    </a:cubicBezTo>
                    <a:cubicBezTo>
                      <a:pt x="5" y="30"/>
                      <a:pt x="5" y="30"/>
                      <a:pt x="4" y="30"/>
                    </a:cubicBezTo>
                    <a:moveTo>
                      <a:pt x="17" y="0"/>
                    </a:moveTo>
                    <a:cubicBezTo>
                      <a:pt x="8" y="0"/>
                      <a:pt x="0" y="9"/>
                      <a:pt x="0" y="21"/>
                    </a:cubicBezTo>
                    <a:cubicBezTo>
                      <a:pt x="0" y="54"/>
                      <a:pt x="0" y="54"/>
                      <a:pt x="0" y="54"/>
                    </a:cubicBezTo>
                    <a:cubicBezTo>
                      <a:pt x="17" y="54"/>
                      <a:pt x="17" y="54"/>
                      <a:pt x="17" y="54"/>
                    </a:cubicBezTo>
                    <a:cubicBezTo>
                      <a:pt x="17" y="0"/>
                      <a:pt x="17" y="0"/>
                      <a:pt x="17" y="0"/>
                    </a:cubicBezTo>
                    <a:cubicBezTo>
                      <a:pt x="17" y="0"/>
                      <a:pt x="17" y="0"/>
                      <a:pt x="17" y="0"/>
                    </a:cubicBezTo>
                  </a:path>
                </a:pathLst>
              </a:custGeom>
              <a:solidFill>
                <a:srgbClr val="1F497D">
                  <a:lumMod val="40000"/>
                  <a:lumOff val="6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5" name="Oval 61"/>
              <p:cNvSpPr/>
              <p:nvPr/>
            </p:nvSpPr>
            <p:spPr bwMode="auto">
              <a:xfrm>
                <a:off x="5830806" y="4822899"/>
                <a:ext cx="41717" cy="41717"/>
              </a:xfrm>
              <a:prstGeom prst="ellipse">
                <a:avLst/>
              </a:prstGeom>
              <a:solidFill>
                <a:srgbClr val="E6E0D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6" name="Freeform: Shape 62"/>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close/>
                  </a:path>
                </a:pathLst>
              </a:custGeom>
              <a:solidFill>
                <a:srgbClr val="1F497D">
                  <a:lumMod val="60000"/>
                  <a:lumOff val="4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7" name="Freeform: Shape 63"/>
              <p:cNvSpPr/>
              <p:nvPr/>
            </p:nvSpPr>
            <p:spPr bwMode="auto">
              <a:xfrm>
                <a:off x="4746173" y="2927767"/>
                <a:ext cx="1293219" cy="959485"/>
              </a:xfrm>
              <a:custGeom>
                <a:avLst/>
                <a:gdLst>
                  <a:gd name="T0" fmla="*/ 217 w 217"/>
                  <a:gd name="T1" fmla="*/ 0 h 161"/>
                  <a:gd name="T2" fmla="*/ 120 w 217"/>
                  <a:gd name="T3" fmla="*/ 73 h 161"/>
                  <a:gd name="T4" fmla="*/ 99 w 217"/>
                  <a:gd name="T5" fmla="*/ 88 h 161"/>
                  <a:gd name="T6" fmla="*/ 0 w 217"/>
                  <a:gd name="T7" fmla="*/ 161 h 161"/>
                  <a:gd name="T8" fmla="*/ 52 w 217"/>
                  <a:gd name="T9" fmla="*/ 161 h 161"/>
                  <a:gd name="T10" fmla="*/ 64 w 217"/>
                  <a:gd name="T11" fmla="*/ 154 h 161"/>
                  <a:gd name="T12" fmla="*/ 217 w 217"/>
                  <a:gd name="T13" fmla="*/ 40 h 161"/>
                  <a:gd name="T14" fmla="*/ 217 w 217"/>
                  <a:gd name="T15" fmla="*/ 2 h 161"/>
                  <a:gd name="T16" fmla="*/ 217 w 217"/>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161">
                    <a:moveTo>
                      <a:pt x="217" y="0"/>
                    </a:moveTo>
                    <a:lnTo>
                      <a:pt x="120" y="73"/>
                    </a:lnTo>
                    <a:lnTo>
                      <a:pt x="99" y="88"/>
                    </a:lnTo>
                    <a:lnTo>
                      <a:pt x="0" y="161"/>
                    </a:lnTo>
                    <a:lnTo>
                      <a:pt x="52" y="161"/>
                    </a:lnTo>
                    <a:lnTo>
                      <a:pt x="64" y="154"/>
                    </a:lnTo>
                    <a:lnTo>
                      <a:pt x="217" y="40"/>
                    </a:lnTo>
                    <a:lnTo>
                      <a:pt x="217" y="2"/>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8" name="Freeform: Shape 64"/>
              <p:cNvSpPr/>
              <p:nvPr/>
            </p:nvSpPr>
            <p:spPr bwMode="auto">
              <a:xfrm>
                <a:off x="5842725" y="3464126"/>
                <a:ext cx="196664" cy="393330"/>
              </a:xfrm>
              <a:custGeom>
                <a:avLst/>
                <a:gdLst>
                  <a:gd name="T0" fmla="*/ 14 w 14"/>
                  <a:gd name="T1" fmla="*/ 0 h 28"/>
                  <a:gd name="T2" fmla="*/ 0 w 14"/>
                  <a:gd name="T3" fmla="*/ 14 h 28"/>
                  <a:gd name="T4" fmla="*/ 14 w 14"/>
                  <a:gd name="T5" fmla="*/ 28 h 28"/>
                  <a:gd name="T6" fmla="*/ 14 w 14"/>
                  <a:gd name="T7" fmla="*/ 28 h 28"/>
                  <a:gd name="T8" fmla="*/ 14 w 14"/>
                  <a:gd name="T9" fmla="*/ 23 h 28"/>
                  <a:gd name="T10" fmla="*/ 14 w 14"/>
                  <a:gd name="T11" fmla="*/ 23 h 28"/>
                  <a:gd name="T12" fmla="*/ 5 w 14"/>
                  <a:gd name="T13" fmla="*/ 14 h 28"/>
                  <a:gd name="T14" fmla="*/ 14 w 14"/>
                  <a:gd name="T15" fmla="*/ 5 h 28"/>
                  <a:gd name="T16" fmla="*/ 14 w 14"/>
                  <a:gd name="T17" fmla="*/ 5 h 28"/>
                  <a:gd name="T18" fmla="*/ 14 w 14"/>
                  <a:gd name="T19" fmla="*/ 0 h 28"/>
                  <a:gd name="T20" fmla="*/ 14 w 14"/>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8">
                    <a:moveTo>
                      <a:pt x="14" y="0"/>
                    </a:moveTo>
                    <a:cubicBezTo>
                      <a:pt x="6" y="0"/>
                      <a:pt x="0" y="6"/>
                      <a:pt x="0" y="14"/>
                    </a:cubicBezTo>
                    <a:cubicBezTo>
                      <a:pt x="0" y="22"/>
                      <a:pt x="6" y="28"/>
                      <a:pt x="14" y="28"/>
                    </a:cubicBezTo>
                    <a:cubicBezTo>
                      <a:pt x="14" y="28"/>
                      <a:pt x="14" y="28"/>
                      <a:pt x="14" y="28"/>
                    </a:cubicBezTo>
                    <a:cubicBezTo>
                      <a:pt x="14" y="23"/>
                      <a:pt x="14" y="23"/>
                      <a:pt x="14" y="23"/>
                    </a:cubicBezTo>
                    <a:cubicBezTo>
                      <a:pt x="14" y="23"/>
                      <a:pt x="14" y="23"/>
                      <a:pt x="14" y="23"/>
                    </a:cubicBezTo>
                    <a:cubicBezTo>
                      <a:pt x="9" y="23"/>
                      <a:pt x="5" y="19"/>
                      <a:pt x="5" y="14"/>
                    </a:cubicBezTo>
                    <a:cubicBezTo>
                      <a:pt x="5" y="9"/>
                      <a:pt x="9" y="5"/>
                      <a:pt x="14" y="5"/>
                    </a:cubicBezTo>
                    <a:cubicBezTo>
                      <a:pt x="14" y="5"/>
                      <a:pt x="14" y="5"/>
                      <a:pt x="14" y="5"/>
                    </a:cubicBezTo>
                    <a:cubicBezTo>
                      <a:pt x="14" y="0"/>
                      <a:pt x="14" y="0"/>
                      <a:pt x="14" y="0"/>
                    </a:cubicBezTo>
                    <a:cubicBezTo>
                      <a:pt x="14" y="0"/>
                      <a:pt x="14" y="0"/>
                      <a:pt x="14" y="0"/>
                    </a:cubicBezTo>
                  </a:path>
                </a:pathLst>
              </a:custGeom>
              <a:solidFill>
                <a:sysClr val="window" lastClr="FFFFFF">
                  <a:lumMod val="50000"/>
                </a:sys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29" name="Freeform: Shape 65"/>
              <p:cNvSpPr/>
              <p:nvPr/>
            </p:nvSpPr>
            <p:spPr bwMode="auto">
              <a:xfrm>
                <a:off x="5914240" y="3535639"/>
                <a:ext cx="125149" cy="256260"/>
              </a:xfrm>
              <a:custGeom>
                <a:avLst/>
                <a:gdLst>
                  <a:gd name="T0" fmla="*/ 9 w 9"/>
                  <a:gd name="T1" fmla="*/ 0 h 18"/>
                  <a:gd name="T2" fmla="*/ 0 w 9"/>
                  <a:gd name="T3" fmla="*/ 9 h 18"/>
                  <a:gd name="T4" fmla="*/ 9 w 9"/>
                  <a:gd name="T5" fmla="*/ 18 h 18"/>
                  <a:gd name="T6" fmla="*/ 9 w 9"/>
                  <a:gd name="T7" fmla="*/ 18 h 18"/>
                  <a:gd name="T8" fmla="*/ 9 w 9"/>
                  <a:gd name="T9" fmla="*/ 0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4" y="0"/>
                      <a:pt x="0" y="4"/>
                      <a:pt x="0" y="9"/>
                    </a:cubicBezTo>
                    <a:cubicBezTo>
                      <a:pt x="0" y="14"/>
                      <a:pt x="4" y="18"/>
                      <a:pt x="9" y="18"/>
                    </a:cubicBezTo>
                    <a:cubicBezTo>
                      <a:pt x="9" y="18"/>
                      <a:pt x="9" y="18"/>
                      <a:pt x="9" y="18"/>
                    </a:cubicBezTo>
                    <a:cubicBezTo>
                      <a:pt x="9" y="0"/>
                      <a:pt x="9" y="0"/>
                      <a:pt x="9" y="0"/>
                    </a:cubicBezTo>
                    <a:cubicBezTo>
                      <a:pt x="9" y="0"/>
                      <a:pt x="9" y="0"/>
                      <a:pt x="9" y="0"/>
                    </a:cubicBezTo>
                  </a:path>
                </a:pathLst>
              </a:custGeom>
              <a:solidFill>
                <a:srgbClr val="1F497D">
                  <a:lumMod val="20000"/>
                  <a:lumOff val="8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30" name="Freeform: Shape 66"/>
              <p:cNvSpPr/>
              <p:nvPr/>
            </p:nvSpPr>
            <p:spPr bwMode="auto">
              <a:xfrm>
                <a:off x="5211015" y="2796658"/>
                <a:ext cx="250300" cy="268178"/>
              </a:xfrm>
              <a:custGeom>
                <a:avLst/>
                <a:gdLst>
                  <a:gd name="T0" fmla="*/ 4 w 18"/>
                  <a:gd name="T1" fmla="*/ 13 h 19"/>
                  <a:gd name="T2" fmla="*/ 17 w 18"/>
                  <a:gd name="T3" fmla="*/ 19 h 19"/>
                  <a:gd name="T4" fmla="*/ 17 w 18"/>
                  <a:gd name="T5" fmla="*/ 19 h 19"/>
                  <a:gd name="T6" fmla="*/ 16 w 18"/>
                  <a:gd name="T7" fmla="*/ 19 h 19"/>
                  <a:gd name="T8" fmla="*/ 16 w 18"/>
                  <a:gd name="T9" fmla="*/ 18 h 19"/>
                  <a:gd name="T10" fmla="*/ 15 w 18"/>
                  <a:gd name="T11" fmla="*/ 18 h 19"/>
                  <a:gd name="T12" fmla="*/ 14 w 18"/>
                  <a:gd name="T13" fmla="*/ 17 h 19"/>
                  <a:gd name="T14" fmla="*/ 14 w 18"/>
                  <a:gd name="T15" fmla="*/ 16 h 19"/>
                  <a:gd name="T16" fmla="*/ 13 w 18"/>
                  <a:gd name="T17" fmla="*/ 16 h 19"/>
                  <a:gd name="T18" fmla="*/ 12 w 18"/>
                  <a:gd name="T19" fmla="*/ 15 h 19"/>
                  <a:gd name="T20" fmla="*/ 11 w 18"/>
                  <a:gd name="T21" fmla="*/ 13 h 19"/>
                  <a:gd name="T22" fmla="*/ 10 w 18"/>
                  <a:gd name="T23" fmla="*/ 12 h 19"/>
                  <a:gd name="T24" fmla="*/ 9 w 18"/>
                  <a:gd name="T25" fmla="*/ 10 h 19"/>
                  <a:gd name="T26" fmla="*/ 8 w 18"/>
                  <a:gd name="T27" fmla="*/ 9 h 19"/>
                  <a:gd name="T28" fmla="*/ 7 w 18"/>
                  <a:gd name="T29" fmla="*/ 7 h 19"/>
                  <a:gd name="T30" fmla="*/ 6 w 18"/>
                  <a:gd name="T31" fmla="*/ 7 h 19"/>
                  <a:gd name="T32" fmla="*/ 6 w 18"/>
                  <a:gd name="T33" fmla="*/ 6 h 19"/>
                  <a:gd name="T34" fmla="*/ 5 w 18"/>
                  <a:gd name="T35" fmla="*/ 5 h 19"/>
                  <a:gd name="T36" fmla="*/ 5 w 18"/>
                  <a:gd name="T37" fmla="*/ 5 h 19"/>
                  <a:gd name="T38" fmla="*/ 5 w 18"/>
                  <a:gd name="T39" fmla="*/ 5 h 19"/>
                  <a:gd name="T40" fmla="*/ 6 w 18"/>
                  <a:gd name="T41" fmla="*/ 6 h 19"/>
                  <a:gd name="T42" fmla="*/ 6 w 18"/>
                  <a:gd name="T43" fmla="*/ 7 h 19"/>
                  <a:gd name="T44" fmla="*/ 7 w 18"/>
                  <a:gd name="T45" fmla="*/ 7 h 19"/>
                  <a:gd name="T46" fmla="*/ 8 w 18"/>
                  <a:gd name="T47" fmla="*/ 9 h 19"/>
                  <a:gd name="T48" fmla="*/ 9 w 18"/>
                  <a:gd name="T49" fmla="*/ 10 h 19"/>
                  <a:gd name="T50" fmla="*/ 10 w 18"/>
                  <a:gd name="T51" fmla="*/ 12 h 19"/>
                  <a:gd name="T52" fmla="*/ 11 w 18"/>
                  <a:gd name="T53" fmla="*/ 13 h 19"/>
                  <a:gd name="T54" fmla="*/ 13 w 18"/>
                  <a:gd name="T55" fmla="*/ 15 h 19"/>
                  <a:gd name="T56" fmla="*/ 13 w 18"/>
                  <a:gd name="T57" fmla="*/ 15 h 19"/>
                  <a:gd name="T58" fmla="*/ 14 w 18"/>
                  <a:gd name="T59" fmla="*/ 16 h 19"/>
                  <a:gd name="T60" fmla="*/ 15 w 18"/>
                  <a:gd name="T61" fmla="*/ 17 h 19"/>
                  <a:gd name="T62" fmla="*/ 15 w 18"/>
                  <a:gd name="T63" fmla="*/ 17 h 19"/>
                  <a:gd name="T64" fmla="*/ 16 w 18"/>
                  <a:gd name="T65" fmla="*/ 18 h 19"/>
                  <a:gd name="T66" fmla="*/ 17 w 18"/>
                  <a:gd name="T67" fmla="*/ 18 h 19"/>
                  <a:gd name="T68" fmla="*/ 17 w 18"/>
                  <a:gd name="T69" fmla="*/ 19 h 19"/>
                  <a:gd name="T70" fmla="*/ 17 w 18"/>
                  <a:gd name="T71" fmla="*/ 19 h 19"/>
                  <a:gd name="T72" fmla="*/ 14 w 18"/>
                  <a:gd name="T73" fmla="*/ 6 h 19"/>
                  <a:gd name="T74" fmla="*/ 1 w 18"/>
                  <a:gd name="T75" fmla="*/ 0 h 19"/>
                  <a:gd name="T76" fmla="*/ 4 w 18"/>
                  <a:gd name="T77"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 h="19">
                    <a:moveTo>
                      <a:pt x="4" y="13"/>
                    </a:moveTo>
                    <a:cubicBezTo>
                      <a:pt x="8" y="18"/>
                      <a:pt x="15" y="19"/>
                      <a:pt x="17" y="19"/>
                    </a:cubicBezTo>
                    <a:cubicBezTo>
                      <a:pt x="17" y="19"/>
                      <a:pt x="17" y="19"/>
                      <a:pt x="17" y="19"/>
                    </a:cubicBezTo>
                    <a:cubicBezTo>
                      <a:pt x="16" y="19"/>
                      <a:pt x="16" y="19"/>
                      <a:pt x="16" y="19"/>
                    </a:cubicBezTo>
                    <a:cubicBezTo>
                      <a:pt x="16" y="18"/>
                      <a:pt x="16" y="18"/>
                      <a:pt x="16" y="18"/>
                    </a:cubicBezTo>
                    <a:cubicBezTo>
                      <a:pt x="15" y="18"/>
                      <a:pt x="15" y="18"/>
                      <a:pt x="15" y="18"/>
                    </a:cubicBezTo>
                    <a:cubicBezTo>
                      <a:pt x="14" y="17"/>
                      <a:pt x="14" y="17"/>
                      <a:pt x="14" y="17"/>
                    </a:cubicBezTo>
                    <a:cubicBezTo>
                      <a:pt x="14" y="16"/>
                      <a:pt x="14" y="16"/>
                      <a:pt x="14" y="16"/>
                    </a:cubicBezTo>
                    <a:cubicBezTo>
                      <a:pt x="13" y="16"/>
                      <a:pt x="13" y="16"/>
                      <a:pt x="13" y="16"/>
                    </a:cubicBezTo>
                    <a:cubicBezTo>
                      <a:pt x="12" y="15"/>
                      <a:pt x="12" y="15"/>
                      <a:pt x="12" y="15"/>
                    </a:cubicBezTo>
                    <a:cubicBezTo>
                      <a:pt x="12" y="14"/>
                      <a:pt x="11" y="14"/>
                      <a:pt x="11" y="13"/>
                    </a:cubicBezTo>
                    <a:cubicBezTo>
                      <a:pt x="11" y="13"/>
                      <a:pt x="10" y="12"/>
                      <a:pt x="10" y="12"/>
                    </a:cubicBezTo>
                    <a:cubicBezTo>
                      <a:pt x="9" y="11"/>
                      <a:pt x="9" y="11"/>
                      <a:pt x="9" y="10"/>
                    </a:cubicBezTo>
                    <a:cubicBezTo>
                      <a:pt x="8" y="10"/>
                      <a:pt x="8" y="9"/>
                      <a:pt x="8" y="9"/>
                    </a:cubicBezTo>
                    <a:cubicBezTo>
                      <a:pt x="7" y="8"/>
                      <a:pt x="7" y="8"/>
                      <a:pt x="7" y="7"/>
                    </a:cubicBezTo>
                    <a:cubicBezTo>
                      <a:pt x="6" y="7"/>
                      <a:pt x="6" y="7"/>
                      <a:pt x="6" y="7"/>
                    </a:cubicBezTo>
                    <a:cubicBezTo>
                      <a:pt x="6" y="6"/>
                      <a:pt x="6" y="6"/>
                      <a:pt x="6" y="6"/>
                    </a:cubicBezTo>
                    <a:cubicBezTo>
                      <a:pt x="5" y="5"/>
                      <a:pt x="5" y="5"/>
                      <a:pt x="5" y="5"/>
                    </a:cubicBezTo>
                    <a:cubicBezTo>
                      <a:pt x="5" y="5"/>
                      <a:pt x="5" y="5"/>
                      <a:pt x="5" y="5"/>
                    </a:cubicBezTo>
                    <a:cubicBezTo>
                      <a:pt x="5" y="5"/>
                      <a:pt x="5" y="5"/>
                      <a:pt x="5" y="5"/>
                    </a:cubicBezTo>
                    <a:cubicBezTo>
                      <a:pt x="6" y="6"/>
                      <a:pt x="6" y="6"/>
                      <a:pt x="6" y="6"/>
                    </a:cubicBezTo>
                    <a:cubicBezTo>
                      <a:pt x="6" y="7"/>
                      <a:pt x="6" y="7"/>
                      <a:pt x="6" y="7"/>
                    </a:cubicBezTo>
                    <a:cubicBezTo>
                      <a:pt x="7" y="7"/>
                      <a:pt x="7" y="7"/>
                      <a:pt x="7" y="7"/>
                    </a:cubicBezTo>
                    <a:cubicBezTo>
                      <a:pt x="7" y="8"/>
                      <a:pt x="7" y="8"/>
                      <a:pt x="8" y="9"/>
                    </a:cubicBezTo>
                    <a:cubicBezTo>
                      <a:pt x="8" y="9"/>
                      <a:pt x="8" y="10"/>
                      <a:pt x="9" y="10"/>
                    </a:cubicBezTo>
                    <a:cubicBezTo>
                      <a:pt x="9" y="11"/>
                      <a:pt x="10" y="11"/>
                      <a:pt x="10" y="12"/>
                    </a:cubicBezTo>
                    <a:cubicBezTo>
                      <a:pt x="10" y="12"/>
                      <a:pt x="11" y="13"/>
                      <a:pt x="11" y="13"/>
                    </a:cubicBezTo>
                    <a:cubicBezTo>
                      <a:pt x="12" y="14"/>
                      <a:pt x="12" y="14"/>
                      <a:pt x="13" y="15"/>
                    </a:cubicBezTo>
                    <a:cubicBezTo>
                      <a:pt x="13" y="15"/>
                      <a:pt x="13" y="15"/>
                      <a:pt x="13" y="15"/>
                    </a:cubicBezTo>
                    <a:cubicBezTo>
                      <a:pt x="14" y="16"/>
                      <a:pt x="14" y="16"/>
                      <a:pt x="14" y="16"/>
                    </a:cubicBezTo>
                    <a:cubicBezTo>
                      <a:pt x="15" y="17"/>
                      <a:pt x="15" y="17"/>
                      <a:pt x="15" y="17"/>
                    </a:cubicBezTo>
                    <a:cubicBezTo>
                      <a:pt x="15" y="17"/>
                      <a:pt x="15" y="17"/>
                      <a:pt x="15" y="17"/>
                    </a:cubicBezTo>
                    <a:cubicBezTo>
                      <a:pt x="16" y="18"/>
                      <a:pt x="16" y="18"/>
                      <a:pt x="16" y="18"/>
                    </a:cubicBezTo>
                    <a:cubicBezTo>
                      <a:pt x="17" y="18"/>
                      <a:pt x="17" y="18"/>
                      <a:pt x="17" y="18"/>
                    </a:cubicBezTo>
                    <a:cubicBezTo>
                      <a:pt x="17" y="19"/>
                      <a:pt x="17" y="19"/>
                      <a:pt x="17" y="19"/>
                    </a:cubicBezTo>
                    <a:cubicBezTo>
                      <a:pt x="17" y="19"/>
                      <a:pt x="17" y="19"/>
                      <a:pt x="17" y="19"/>
                    </a:cubicBezTo>
                    <a:cubicBezTo>
                      <a:pt x="18" y="17"/>
                      <a:pt x="18" y="10"/>
                      <a:pt x="14" y="6"/>
                    </a:cubicBezTo>
                    <a:cubicBezTo>
                      <a:pt x="9" y="0"/>
                      <a:pt x="1" y="0"/>
                      <a:pt x="1" y="0"/>
                    </a:cubicBezTo>
                    <a:cubicBezTo>
                      <a:pt x="1" y="0"/>
                      <a:pt x="0" y="8"/>
                      <a:pt x="4" y="13"/>
                    </a:cubicBezTo>
                    <a:close/>
                  </a:path>
                </a:pathLst>
              </a:custGeom>
              <a:solidFill>
                <a:srgbClr val="9BBB59"/>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31" name="Freeform: Shape 67"/>
              <p:cNvSpPr/>
              <p:nvPr/>
            </p:nvSpPr>
            <p:spPr bwMode="auto">
              <a:xfrm>
                <a:off x="5067986" y="2343734"/>
                <a:ext cx="369491" cy="411208"/>
              </a:xfrm>
              <a:custGeom>
                <a:avLst/>
                <a:gdLst>
                  <a:gd name="T0" fmla="*/ 7 w 26"/>
                  <a:gd name="T1" fmla="*/ 20 h 29"/>
                  <a:gd name="T2" fmla="*/ 26 w 26"/>
                  <a:gd name="T3" fmla="*/ 29 h 29"/>
                  <a:gd name="T4" fmla="*/ 25 w 26"/>
                  <a:gd name="T5" fmla="*/ 29 h 29"/>
                  <a:gd name="T6" fmla="*/ 25 w 26"/>
                  <a:gd name="T7" fmla="*/ 28 h 29"/>
                  <a:gd name="T8" fmla="*/ 24 w 26"/>
                  <a:gd name="T9" fmla="*/ 27 h 29"/>
                  <a:gd name="T10" fmla="*/ 23 w 26"/>
                  <a:gd name="T11" fmla="*/ 27 h 29"/>
                  <a:gd name="T12" fmla="*/ 22 w 26"/>
                  <a:gd name="T13" fmla="*/ 26 h 29"/>
                  <a:gd name="T14" fmla="*/ 21 w 26"/>
                  <a:gd name="T15" fmla="*/ 25 h 29"/>
                  <a:gd name="T16" fmla="*/ 20 w 26"/>
                  <a:gd name="T17" fmla="*/ 24 h 29"/>
                  <a:gd name="T18" fmla="*/ 19 w 26"/>
                  <a:gd name="T19" fmla="*/ 23 h 29"/>
                  <a:gd name="T20" fmla="*/ 17 w 26"/>
                  <a:gd name="T21" fmla="*/ 20 h 29"/>
                  <a:gd name="T22" fmla="*/ 15 w 26"/>
                  <a:gd name="T23" fmla="*/ 18 h 29"/>
                  <a:gd name="T24" fmla="*/ 13 w 26"/>
                  <a:gd name="T25" fmla="*/ 16 h 29"/>
                  <a:gd name="T26" fmla="*/ 12 w 26"/>
                  <a:gd name="T27" fmla="*/ 13 h 29"/>
                  <a:gd name="T28" fmla="*/ 10 w 26"/>
                  <a:gd name="T29" fmla="*/ 11 h 29"/>
                  <a:gd name="T30" fmla="*/ 10 w 26"/>
                  <a:gd name="T31" fmla="*/ 10 h 29"/>
                  <a:gd name="T32" fmla="*/ 9 w 26"/>
                  <a:gd name="T33" fmla="*/ 10 h 29"/>
                  <a:gd name="T34" fmla="*/ 8 w 26"/>
                  <a:gd name="T35" fmla="*/ 8 h 29"/>
                  <a:gd name="T36" fmla="*/ 8 w 26"/>
                  <a:gd name="T37" fmla="*/ 7 h 29"/>
                  <a:gd name="T38" fmla="*/ 8 w 26"/>
                  <a:gd name="T39" fmla="*/ 8 h 29"/>
                  <a:gd name="T40" fmla="*/ 9 w 26"/>
                  <a:gd name="T41" fmla="*/ 9 h 29"/>
                  <a:gd name="T42" fmla="*/ 10 w 26"/>
                  <a:gd name="T43" fmla="*/ 10 h 29"/>
                  <a:gd name="T44" fmla="*/ 10 w 26"/>
                  <a:gd name="T45" fmla="*/ 11 h 29"/>
                  <a:gd name="T46" fmla="*/ 12 w 26"/>
                  <a:gd name="T47" fmla="*/ 13 h 29"/>
                  <a:gd name="T48" fmla="*/ 14 w 26"/>
                  <a:gd name="T49" fmla="*/ 15 h 29"/>
                  <a:gd name="T50" fmla="*/ 15 w 26"/>
                  <a:gd name="T51" fmla="*/ 18 h 29"/>
                  <a:gd name="T52" fmla="*/ 17 w 26"/>
                  <a:gd name="T53" fmla="*/ 20 h 29"/>
                  <a:gd name="T54" fmla="*/ 19 w 26"/>
                  <a:gd name="T55" fmla="*/ 22 h 29"/>
                  <a:gd name="T56" fmla="*/ 20 w 26"/>
                  <a:gd name="T57" fmla="*/ 23 h 29"/>
                  <a:gd name="T58" fmla="*/ 21 w 26"/>
                  <a:gd name="T59" fmla="*/ 24 h 29"/>
                  <a:gd name="T60" fmla="*/ 22 w 26"/>
                  <a:gd name="T61" fmla="*/ 25 h 29"/>
                  <a:gd name="T62" fmla="*/ 23 w 26"/>
                  <a:gd name="T63" fmla="*/ 26 h 29"/>
                  <a:gd name="T64" fmla="*/ 24 w 26"/>
                  <a:gd name="T65" fmla="*/ 27 h 29"/>
                  <a:gd name="T66" fmla="*/ 25 w 26"/>
                  <a:gd name="T67" fmla="*/ 27 h 29"/>
                  <a:gd name="T68" fmla="*/ 26 w 26"/>
                  <a:gd name="T69" fmla="*/ 28 h 29"/>
                  <a:gd name="T70" fmla="*/ 26 w 26"/>
                  <a:gd name="T71" fmla="*/ 28 h 29"/>
                  <a:gd name="T72" fmla="*/ 21 w 26"/>
                  <a:gd name="T73" fmla="*/ 9 h 29"/>
                  <a:gd name="T74" fmla="*/ 2 w 26"/>
                  <a:gd name="T75" fmla="*/ 0 h 29"/>
                  <a:gd name="T76" fmla="*/ 7 w 26"/>
                  <a:gd name="T7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 h="29">
                    <a:moveTo>
                      <a:pt x="7" y="20"/>
                    </a:moveTo>
                    <a:cubicBezTo>
                      <a:pt x="13" y="27"/>
                      <a:pt x="23" y="29"/>
                      <a:pt x="26" y="29"/>
                    </a:cubicBezTo>
                    <a:cubicBezTo>
                      <a:pt x="25" y="29"/>
                      <a:pt x="25" y="29"/>
                      <a:pt x="25" y="29"/>
                    </a:cubicBezTo>
                    <a:cubicBezTo>
                      <a:pt x="25" y="28"/>
                      <a:pt x="25" y="28"/>
                      <a:pt x="25" y="28"/>
                    </a:cubicBezTo>
                    <a:cubicBezTo>
                      <a:pt x="24" y="27"/>
                      <a:pt x="24" y="27"/>
                      <a:pt x="24" y="27"/>
                    </a:cubicBezTo>
                    <a:cubicBezTo>
                      <a:pt x="23" y="27"/>
                      <a:pt x="23" y="27"/>
                      <a:pt x="23" y="27"/>
                    </a:cubicBezTo>
                    <a:cubicBezTo>
                      <a:pt x="22" y="26"/>
                      <a:pt x="22" y="26"/>
                      <a:pt x="22" y="26"/>
                    </a:cubicBezTo>
                    <a:cubicBezTo>
                      <a:pt x="21" y="25"/>
                      <a:pt x="21" y="25"/>
                      <a:pt x="21" y="25"/>
                    </a:cubicBezTo>
                    <a:cubicBezTo>
                      <a:pt x="20" y="24"/>
                      <a:pt x="20" y="24"/>
                      <a:pt x="20" y="24"/>
                    </a:cubicBezTo>
                    <a:cubicBezTo>
                      <a:pt x="19" y="23"/>
                      <a:pt x="19" y="23"/>
                      <a:pt x="19" y="23"/>
                    </a:cubicBezTo>
                    <a:cubicBezTo>
                      <a:pt x="18" y="22"/>
                      <a:pt x="17" y="21"/>
                      <a:pt x="17" y="20"/>
                    </a:cubicBezTo>
                    <a:cubicBezTo>
                      <a:pt x="16" y="19"/>
                      <a:pt x="15" y="19"/>
                      <a:pt x="15" y="18"/>
                    </a:cubicBezTo>
                    <a:cubicBezTo>
                      <a:pt x="14" y="17"/>
                      <a:pt x="14" y="16"/>
                      <a:pt x="13" y="16"/>
                    </a:cubicBezTo>
                    <a:cubicBezTo>
                      <a:pt x="13" y="15"/>
                      <a:pt x="12" y="14"/>
                      <a:pt x="12" y="13"/>
                    </a:cubicBezTo>
                    <a:cubicBezTo>
                      <a:pt x="11" y="13"/>
                      <a:pt x="11" y="12"/>
                      <a:pt x="10" y="11"/>
                    </a:cubicBezTo>
                    <a:cubicBezTo>
                      <a:pt x="10" y="10"/>
                      <a:pt x="10" y="10"/>
                      <a:pt x="10" y="10"/>
                    </a:cubicBezTo>
                    <a:cubicBezTo>
                      <a:pt x="9" y="10"/>
                      <a:pt x="9" y="10"/>
                      <a:pt x="9" y="10"/>
                    </a:cubicBezTo>
                    <a:cubicBezTo>
                      <a:pt x="9" y="9"/>
                      <a:pt x="9" y="9"/>
                      <a:pt x="8" y="8"/>
                    </a:cubicBezTo>
                    <a:cubicBezTo>
                      <a:pt x="8" y="7"/>
                      <a:pt x="8" y="7"/>
                      <a:pt x="8" y="7"/>
                    </a:cubicBezTo>
                    <a:cubicBezTo>
                      <a:pt x="8" y="7"/>
                      <a:pt x="8" y="7"/>
                      <a:pt x="8" y="8"/>
                    </a:cubicBezTo>
                    <a:cubicBezTo>
                      <a:pt x="9" y="8"/>
                      <a:pt x="9" y="9"/>
                      <a:pt x="9" y="9"/>
                    </a:cubicBezTo>
                    <a:cubicBezTo>
                      <a:pt x="10" y="10"/>
                      <a:pt x="10" y="10"/>
                      <a:pt x="10" y="10"/>
                    </a:cubicBezTo>
                    <a:cubicBezTo>
                      <a:pt x="10" y="11"/>
                      <a:pt x="10" y="11"/>
                      <a:pt x="10" y="11"/>
                    </a:cubicBezTo>
                    <a:cubicBezTo>
                      <a:pt x="11" y="12"/>
                      <a:pt x="11" y="12"/>
                      <a:pt x="12" y="13"/>
                    </a:cubicBezTo>
                    <a:cubicBezTo>
                      <a:pt x="12" y="14"/>
                      <a:pt x="13" y="15"/>
                      <a:pt x="14" y="15"/>
                    </a:cubicBezTo>
                    <a:cubicBezTo>
                      <a:pt x="14" y="16"/>
                      <a:pt x="15" y="17"/>
                      <a:pt x="15" y="18"/>
                    </a:cubicBezTo>
                    <a:cubicBezTo>
                      <a:pt x="16" y="18"/>
                      <a:pt x="17" y="19"/>
                      <a:pt x="17" y="20"/>
                    </a:cubicBezTo>
                    <a:cubicBezTo>
                      <a:pt x="18" y="21"/>
                      <a:pt x="19" y="21"/>
                      <a:pt x="19" y="22"/>
                    </a:cubicBezTo>
                    <a:cubicBezTo>
                      <a:pt x="20" y="22"/>
                      <a:pt x="20" y="23"/>
                      <a:pt x="20" y="23"/>
                    </a:cubicBezTo>
                    <a:cubicBezTo>
                      <a:pt x="21" y="24"/>
                      <a:pt x="21" y="24"/>
                      <a:pt x="21" y="24"/>
                    </a:cubicBezTo>
                    <a:cubicBezTo>
                      <a:pt x="22" y="25"/>
                      <a:pt x="22" y="25"/>
                      <a:pt x="22" y="25"/>
                    </a:cubicBezTo>
                    <a:cubicBezTo>
                      <a:pt x="23" y="26"/>
                      <a:pt x="23" y="26"/>
                      <a:pt x="23" y="26"/>
                    </a:cubicBezTo>
                    <a:cubicBezTo>
                      <a:pt x="24" y="27"/>
                      <a:pt x="24" y="27"/>
                      <a:pt x="24" y="27"/>
                    </a:cubicBezTo>
                    <a:cubicBezTo>
                      <a:pt x="25" y="27"/>
                      <a:pt x="25" y="27"/>
                      <a:pt x="25" y="27"/>
                    </a:cubicBezTo>
                    <a:cubicBezTo>
                      <a:pt x="26" y="28"/>
                      <a:pt x="26" y="28"/>
                      <a:pt x="26" y="28"/>
                    </a:cubicBezTo>
                    <a:cubicBezTo>
                      <a:pt x="26" y="28"/>
                      <a:pt x="26" y="28"/>
                      <a:pt x="26" y="28"/>
                    </a:cubicBezTo>
                    <a:cubicBezTo>
                      <a:pt x="26" y="25"/>
                      <a:pt x="26" y="15"/>
                      <a:pt x="21" y="9"/>
                    </a:cubicBezTo>
                    <a:cubicBezTo>
                      <a:pt x="14" y="0"/>
                      <a:pt x="2" y="0"/>
                      <a:pt x="2" y="0"/>
                    </a:cubicBezTo>
                    <a:cubicBezTo>
                      <a:pt x="2" y="0"/>
                      <a:pt x="0" y="12"/>
                      <a:pt x="7" y="20"/>
                    </a:cubicBezTo>
                    <a:close/>
                  </a:path>
                </a:pathLst>
              </a:custGeom>
              <a:solidFill>
                <a:srgbClr val="9BBB59"/>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132" name="Freeform: Shape 68"/>
              <p:cNvSpPr/>
              <p:nvPr/>
            </p:nvSpPr>
            <p:spPr bwMode="auto">
              <a:xfrm>
                <a:off x="5461316" y="2641711"/>
                <a:ext cx="297977" cy="309895"/>
              </a:xfrm>
              <a:custGeom>
                <a:avLst/>
                <a:gdLst>
                  <a:gd name="T0" fmla="*/ 15 w 21"/>
                  <a:gd name="T1" fmla="*/ 15 h 22"/>
                  <a:gd name="T2" fmla="*/ 1 w 21"/>
                  <a:gd name="T3" fmla="*/ 22 h 22"/>
                  <a:gd name="T4" fmla="*/ 1 w 21"/>
                  <a:gd name="T5" fmla="*/ 22 h 22"/>
                  <a:gd name="T6" fmla="*/ 2 w 21"/>
                  <a:gd name="T7" fmla="*/ 22 h 22"/>
                  <a:gd name="T8" fmla="*/ 3 w 21"/>
                  <a:gd name="T9" fmla="*/ 21 h 22"/>
                  <a:gd name="T10" fmla="*/ 3 w 21"/>
                  <a:gd name="T11" fmla="*/ 20 h 22"/>
                  <a:gd name="T12" fmla="*/ 4 w 21"/>
                  <a:gd name="T13" fmla="*/ 20 h 22"/>
                  <a:gd name="T14" fmla="*/ 5 w 21"/>
                  <a:gd name="T15" fmla="*/ 19 h 22"/>
                  <a:gd name="T16" fmla="*/ 6 w 21"/>
                  <a:gd name="T17" fmla="*/ 18 h 22"/>
                  <a:gd name="T18" fmla="*/ 6 w 21"/>
                  <a:gd name="T19" fmla="*/ 17 h 22"/>
                  <a:gd name="T20" fmla="*/ 8 w 21"/>
                  <a:gd name="T21" fmla="*/ 15 h 22"/>
                  <a:gd name="T22" fmla="*/ 9 w 21"/>
                  <a:gd name="T23" fmla="*/ 14 h 22"/>
                  <a:gd name="T24" fmla="*/ 11 w 21"/>
                  <a:gd name="T25" fmla="*/ 12 h 22"/>
                  <a:gd name="T26" fmla="*/ 12 w 21"/>
                  <a:gd name="T27" fmla="*/ 10 h 22"/>
                  <a:gd name="T28" fmla="*/ 13 w 21"/>
                  <a:gd name="T29" fmla="*/ 8 h 22"/>
                  <a:gd name="T30" fmla="*/ 13 w 21"/>
                  <a:gd name="T31" fmla="*/ 8 h 22"/>
                  <a:gd name="T32" fmla="*/ 14 w 21"/>
                  <a:gd name="T33" fmla="*/ 7 h 22"/>
                  <a:gd name="T34" fmla="*/ 14 w 21"/>
                  <a:gd name="T35" fmla="*/ 6 h 22"/>
                  <a:gd name="T36" fmla="*/ 15 w 21"/>
                  <a:gd name="T37" fmla="*/ 5 h 22"/>
                  <a:gd name="T38" fmla="*/ 14 w 21"/>
                  <a:gd name="T39" fmla="*/ 6 h 22"/>
                  <a:gd name="T40" fmla="*/ 14 w 21"/>
                  <a:gd name="T41" fmla="*/ 7 h 22"/>
                  <a:gd name="T42" fmla="*/ 13 w 21"/>
                  <a:gd name="T43" fmla="*/ 8 h 22"/>
                  <a:gd name="T44" fmla="*/ 13 w 21"/>
                  <a:gd name="T45" fmla="*/ 8 h 22"/>
                  <a:gd name="T46" fmla="*/ 12 w 21"/>
                  <a:gd name="T47" fmla="*/ 10 h 22"/>
                  <a:gd name="T48" fmla="*/ 10 w 21"/>
                  <a:gd name="T49" fmla="*/ 12 h 22"/>
                  <a:gd name="T50" fmla="*/ 9 w 21"/>
                  <a:gd name="T51" fmla="*/ 13 h 22"/>
                  <a:gd name="T52" fmla="*/ 8 w 21"/>
                  <a:gd name="T53" fmla="*/ 15 h 22"/>
                  <a:gd name="T54" fmla="*/ 6 w 21"/>
                  <a:gd name="T55" fmla="*/ 17 h 22"/>
                  <a:gd name="T56" fmla="*/ 5 w 21"/>
                  <a:gd name="T57" fmla="*/ 18 h 22"/>
                  <a:gd name="T58" fmla="*/ 4 w 21"/>
                  <a:gd name="T59" fmla="*/ 18 h 22"/>
                  <a:gd name="T60" fmla="*/ 4 w 21"/>
                  <a:gd name="T61" fmla="*/ 19 h 22"/>
                  <a:gd name="T62" fmla="*/ 3 w 21"/>
                  <a:gd name="T63" fmla="*/ 20 h 22"/>
                  <a:gd name="T64" fmla="*/ 2 w 21"/>
                  <a:gd name="T65" fmla="*/ 20 h 22"/>
                  <a:gd name="T66" fmla="*/ 1 w 21"/>
                  <a:gd name="T67" fmla="*/ 21 h 22"/>
                  <a:gd name="T68" fmla="*/ 1 w 21"/>
                  <a:gd name="T69" fmla="*/ 21 h 22"/>
                  <a:gd name="T70" fmla="*/ 1 w 21"/>
                  <a:gd name="T71" fmla="*/ 21 h 22"/>
                  <a:gd name="T72" fmla="*/ 5 w 21"/>
                  <a:gd name="T73" fmla="*/ 6 h 22"/>
                  <a:gd name="T74" fmla="*/ 20 w 21"/>
                  <a:gd name="T75" fmla="*/ 0 h 22"/>
                  <a:gd name="T76" fmla="*/ 15 w 21"/>
                  <a:gd name="T7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 h="22">
                    <a:moveTo>
                      <a:pt x="15" y="15"/>
                    </a:moveTo>
                    <a:cubicBezTo>
                      <a:pt x="11" y="21"/>
                      <a:pt x="3" y="22"/>
                      <a:pt x="1" y="22"/>
                    </a:cubicBezTo>
                    <a:cubicBezTo>
                      <a:pt x="1" y="22"/>
                      <a:pt x="1" y="22"/>
                      <a:pt x="1" y="22"/>
                    </a:cubicBezTo>
                    <a:cubicBezTo>
                      <a:pt x="2" y="22"/>
                      <a:pt x="2" y="22"/>
                      <a:pt x="2" y="22"/>
                    </a:cubicBezTo>
                    <a:cubicBezTo>
                      <a:pt x="3" y="21"/>
                      <a:pt x="3" y="21"/>
                      <a:pt x="3" y="21"/>
                    </a:cubicBezTo>
                    <a:cubicBezTo>
                      <a:pt x="3" y="20"/>
                      <a:pt x="3" y="20"/>
                      <a:pt x="3" y="20"/>
                    </a:cubicBezTo>
                    <a:cubicBezTo>
                      <a:pt x="4" y="20"/>
                      <a:pt x="4" y="20"/>
                      <a:pt x="4" y="20"/>
                    </a:cubicBezTo>
                    <a:cubicBezTo>
                      <a:pt x="5" y="19"/>
                      <a:pt x="5" y="19"/>
                      <a:pt x="5" y="19"/>
                    </a:cubicBezTo>
                    <a:cubicBezTo>
                      <a:pt x="6" y="18"/>
                      <a:pt x="6" y="18"/>
                      <a:pt x="6" y="18"/>
                    </a:cubicBezTo>
                    <a:cubicBezTo>
                      <a:pt x="6" y="17"/>
                      <a:pt x="6" y="17"/>
                      <a:pt x="6" y="17"/>
                    </a:cubicBezTo>
                    <a:cubicBezTo>
                      <a:pt x="7" y="17"/>
                      <a:pt x="7" y="16"/>
                      <a:pt x="8" y="15"/>
                    </a:cubicBezTo>
                    <a:cubicBezTo>
                      <a:pt x="8" y="15"/>
                      <a:pt x="9" y="14"/>
                      <a:pt x="9" y="14"/>
                    </a:cubicBezTo>
                    <a:cubicBezTo>
                      <a:pt x="10" y="13"/>
                      <a:pt x="10" y="12"/>
                      <a:pt x="11" y="12"/>
                    </a:cubicBezTo>
                    <a:cubicBezTo>
                      <a:pt x="11" y="11"/>
                      <a:pt x="12" y="11"/>
                      <a:pt x="12" y="10"/>
                    </a:cubicBezTo>
                    <a:cubicBezTo>
                      <a:pt x="12" y="10"/>
                      <a:pt x="13" y="9"/>
                      <a:pt x="13" y="8"/>
                    </a:cubicBezTo>
                    <a:cubicBezTo>
                      <a:pt x="13" y="8"/>
                      <a:pt x="13" y="8"/>
                      <a:pt x="13" y="8"/>
                    </a:cubicBezTo>
                    <a:cubicBezTo>
                      <a:pt x="14" y="7"/>
                      <a:pt x="14" y="7"/>
                      <a:pt x="14" y="7"/>
                    </a:cubicBezTo>
                    <a:cubicBezTo>
                      <a:pt x="14" y="7"/>
                      <a:pt x="14" y="6"/>
                      <a:pt x="14" y="6"/>
                    </a:cubicBezTo>
                    <a:cubicBezTo>
                      <a:pt x="15" y="5"/>
                      <a:pt x="15" y="5"/>
                      <a:pt x="15" y="5"/>
                    </a:cubicBezTo>
                    <a:cubicBezTo>
                      <a:pt x="15" y="5"/>
                      <a:pt x="15" y="5"/>
                      <a:pt x="14" y="6"/>
                    </a:cubicBezTo>
                    <a:cubicBezTo>
                      <a:pt x="14" y="6"/>
                      <a:pt x="14" y="7"/>
                      <a:pt x="14" y="7"/>
                    </a:cubicBezTo>
                    <a:cubicBezTo>
                      <a:pt x="13" y="8"/>
                      <a:pt x="13" y="8"/>
                      <a:pt x="13" y="8"/>
                    </a:cubicBezTo>
                    <a:cubicBezTo>
                      <a:pt x="13" y="8"/>
                      <a:pt x="13" y="8"/>
                      <a:pt x="13" y="8"/>
                    </a:cubicBezTo>
                    <a:cubicBezTo>
                      <a:pt x="12" y="9"/>
                      <a:pt x="12" y="9"/>
                      <a:pt x="12" y="10"/>
                    </a:cubicBezTo>
                    <a:cubicBezTo>
                      <a:pt x="11" y="10"/>
                      <a:pt x="11" y="11"/>
                      <a:pt x="10" y="12"/>
                    </a:cubicBezTo>
                    <a:cubicBezTo>
                      <a:pt x="10" y="12"/>
                      <a:pt x="10" y="13"/>
                      <a:pt x="9" y="13"/>
                    </a:cubicBezTo>
                    <a:cubicBezTo>
                      <a:pt x="9" y="14"/>
                      <a:pt x="8" y="15"/>
                      <a:pt x="8" y="15"/>
                    </a:cubicBezTo>
                    <a:cubicBezTo>
                      <a:pt x="7" y="16"/>
                      <a:pt x="6" y="16"/>
                      <a:pt x="6" y="17"/>
                    </a:cubicBezTo>
                    <a:cubicBezTo>
                      <a:pt x="5" y="18"/>
                      <a:pt x="5" y="18"/>
                      <a:pt x="5" y="18"/>
                    </a:cubicBezTo>
                    <a:cubicBezTo>
                      <a:pt x="4" y="18"/>
                      <a:pt x="4" y="18"/>
                      <a:pt x="4" y="18"/>
                    </a:cubicBezTo>
                    <a:cubicBezTo>
                      <a:pt x="4" y="19"/>
                      <a:pt x="4" y="19"/>
                      <a:pt x="4" y="19"/>
                    </a:cubicBezTo>
                    <a:cubicBezTo>
                      <a:pt x="3" y="20"/>
                      <a:pt x="3" y="20"/>
                      <a:pt x="3" y="20"/>
                    </a:cubicBezTo>
                    <a:cubicBezTo>
                      <a:pt x="2" y="20"/>
                      <a:pt x="2" y="20"/>
                      <a:pt x="2" y="20"/>
                    </a:cubicBezTo>
                    <a:cubicBezTo>
                      <a:pt x="1" y="21"/>
                      <a:pt x="1" y="21"/>
                      <a:pt x="1" y="21"/>
                    </a:cubicBezTo>
                    <a:cubicBezTo>
                      <a:pt x="1" y="21"/>
                      <a:pt x="1" y="21"/>
                      <a:pt x="1" y="21"/>
                    </a:cubicBezTo>
                    <a:cubicBezTo>
                      <a:pt x="1" y="21"/>
                      <a:pt x="1" y="21"/>
                      <a:pt x="1" y="21"/>
                    </a:cubicBezTo>
                    <a:cubicBezTo>
                      <a:pt x="0" y="19"/>
                      <a:pt x="0" y="12"/>
                      <a:pt x="5" y="6"/>
                    </a:cubicBezTo>
                    <a:cubicBezTo>
                      <a:pt x="10" y="0"/>
                      <a:pt x="20" y="0"/>
                      <a:pt x="20" y="0"/>
                    </a:cubicBezTo>
                    <a:cubicBezTo>
                      <a:pt x="20" y="0"/>
                      <a:pt x="21" y="9"/>
                      <a:pt x="15" y="15"/>
                    </a:cubicBezTo>
                    <a:close/>
                  </a:path>
                </a:pathLst>
              </a:custGeom>
              <a:solidFill>
                <a:srgbClr val="9BBB59"/>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grpSp>
          <p:nvGrpSpPr>
            <p:cNvPr id="71" name="Group 5"/>
            <p:cNvGrpSpPr/>
            <p:nvPr/>
          </p:nvGrpSpPr>
          <p:grpSpPr>
            <a:xfrm>
              <a:off x="844913" y="4244232"/>
              <a:ext cx="663575" cy="1535376"/>
              <a:chOff x="311686" y="4771504"/>
              <a:chExt cx="663575" cy="1535376"/>
            </a:xfrm>
          </p:grpSpPr>
          <p:sp>
            <p:nvSpPr>
              <p:cNvPr id="76" name="Freeform: Shape 10"/>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77" name="Freeform: Shape 11"/>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78" name="Freeform: Shape 12"/>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grpSp>
          <p:nvGrpSpPr>
            <p:cNvPr id="72" name="Group 6"/>
            <p:cNvGrpSpPr/>
            <p:nvPr/>
          </p:nvGrpSpPr>
          <p:grpSpPr>
            <a:xfrm>
              <a:off x="4178679" y="4244232"/>
              <a:ext cx="663575" cy="1535376"/>
              <a:chOff x="311686" y="4771504"/>
              <a:chExt cx="663575" cy="1535376"/>
            </a:xfrm>
          </p:grpSpPr>
          <p:sp>
            <p:nvSpPr>
              <p:cNvPr id="73" name="Freeform: Shape 7"/>
              <p:cNvSpPr/>
              <p:nvPr/>
            </p:nvSpPr>
            <p:spPr bwMode="auto">
              <a:xfrm>
                <a:off x="311686" y="4771504"/>
                <a:ext cx="329499" cy="1224182"/>
              </a:xfrm>
              <a:custGeom>
                <a:avLst/>
                <a:gdLst/>
                <a:ahLst/>
                <a:cxnLst>
                  <a:cxn ang="0">
                    <a:pos x="144" y="0"/>
                  </a:cxn>
                  <a:cxn ang="0">
                    <a:pos x="144" y="6"/>
                  </a:cxn>
                  <a:cxn ang="0">
                    <a:pos x="144" y="535"/>
                  </a:cxn>
                  <a:cxn ang="0">
                    <a:pos x="144" y="535"/>
                  </a:cxn>
                  <a:cxn ang="0">
                    <a:pos x="138" y="535"/>
                  </a:cxn>
                  <a:cxn ang="0">
                    <a:pos x="122" y="529"/>
                  </a:cxn>
                  <a:cxn ang="0">
                    <a:pos x="100" y="521"/>
                  </a:cxn>
                  <a:cxn ang="0">
                    <a:pos x="86" y="513"/>
                  </a:cxn>
                  <a:cxn ang="0">
                    <a:pos x="72" y="503"/>
                  </a:cxn>
                  <a:cxn ang="0">
                    <a:pos x="58" y="493"/>
                  </a:cxn>
                  <a:cxn ang="0">
                    <a:pos x="46" y="479"/>
                  </a:cxn>
                  <a:cxn ang="0">
                    <a:pos x="34" y="463"/>
                  </a:cxn>
                  <a:cxn ang="0">
                    <a:pos x="22" y="445"/>
                  </a:cxn>
                  <a:cxn ang="0">
                    <a:pos x="14" y="423"/>
                  </a:cxn>
                  <a:cxn ang="0">
                    <a:pos x="6" y="399"/>
                  </a:cxn>
                  <a:cxn ang="0">
                    <a:pos x="2" y="371"/>
                  </a:cxn>
                  <a:cxn ang="0">
                    <a:pos x="0" y="339"/>
                  </a:cxn>
                  <a:cxn ang="0">
                    <a:pos x="0" y="339"/>
                  </a:cxn>
                  <a:cxn ang="0">
                    <a:pos x="2" y="309"/>
                  </a:cxn>
                  <a:cxn ang="0">
                    <a:pos x="6" y="280"/>
                  </a:cxn>
                  <a:cxn ang="0">
                    <a:pos x="14" y="250"/>
                  </a:cxn>
                  <a:cxn ang="0">
                    <a:pos x="22" y="220"/>
                  </a:cxn>
                  <a:cxn ang="0">
                    <a:pos x="34" y="190"/>
                  </a:cxn>
                  <a:cxn ang="0">
                    <a:pos x="46" y="162"/>
                  </a:cxn>
                  <a:cxn ang="0">
                    <a:pos x="72" y="110"/>
                  </a:cxn>
                  <a:cxn ang="0">
                    <a:pos x="100" y="66"/>
                  </a:cxn>
                  <a:cxn ang="0">
                    <a:pos x="122" y="32"/>
                  </a:cxn>
                  <a:cxn ang="0">
                    <a:pos x="144" y="0"/>
                  </a:cxn>
                  <a:cxn ang="0">
                    <a:pos x="144" y="0"/>
                  </a:cxn>
                </a:cxnLst>
                <a:rect l="0" t="0" r="r" b="b"/>
                <a:pathLst>
                  <a:path w="144" h="535">
                    <a:moveTo>
                      <a:pt x="144" y="0"/>
                    </a:moveTo>
                    <a:lnTo>
                      <a:pt x="144" y="6"/>
                    </a:lnTo>
                    <a:lnTo>
                      <a:pt x="144" y="535"/>
                    </a:lnTo>
                    <a:lnTo>
                      <a:pt x="144" y="535"/>
                    </a:lnTo>
                    <a:lnTo>
                      <a:pt x="138" y="535"/>
                    </a:lnTo>
                    <a:lnTo>
                      <a:pt x="122" y="529"/>
                    </a:lnTo>
                    <a:lnTo>
                      <a:pt x="100" y="521"/>
                    </a:lnTo>
                    <a:lnTo>
                      <a:pt x="86" y="513"/>
                    </a:lnTo>
                    <a:lnTo>
                      <a:pt x="72" y="503"/>
                    </a:lnTo>
                    <a:lnTo>
                      <a:pt x="58" y="493"/>
                    </a:lnTo>
                    <a:lnTo>
                      <a:pt x="46" y="479"/>
                    </a:lnTo>
                    <a:lnTo>
                      <a:pt x="34" y="463"/>
                    </a:lnTo>
                    <a:lnTo>
                      <a:pt x="22" y="445"/>
                    </a:lnTo>
                    <a:lnTo>
                      <a:pt x="14" y="423"/>
                    </a:lnTo>
                    <a:lnTo>
                      <a:pt x="6" y="399"/>
                    </a:lnTo>
                    <a:lnTo>
                      <a:pt x="2" y="371"/>
                    </a:lnTo>
                    <a:lnTo>
                      <a:pt x="0" y="339"/>
                    </a:lnTo>
                    <a:lnTo>
                      <a:pt x="0" y="339"/>
                    </a:lnTo>
                    <a:lnTo>
                      <a:pt x="2" y="309"/>
                    </a:lnTo>
                    <a:lnTo>
                      <a:pt x="6" y="280"/>
                    </a:lnTo>
                    <a:lnTo>
                      <a:pt x="14" y="250"/>
                    </a:lnTo>
                    <a:lnTo>
                      <a:pt x="22" y="220"/>
                    </a:lnTo>
                    <a:lnTo>
                      <a:pt x="34" y="190"/>
                    </a:lnTo>
                    <a:lnTo>
                      <a:pt x="46" y="162"/>
                    </a:lnTo>
                    <a:lnTo>
                      <a:pt x="72" y="110"/>
                    </a:lnTo>
                    <a:lnTo>
                      <a:pt x="100" y="66"/>
                    </a:lnTo>
                    <a:lnTo>
                      <a:pt x="122" y="32"/>
                    </a:lnTo>
                    <a:lnTo>
                      <a:pt x="144" y="0"/>
                    </a:lnTo>
                    <a:lnTo>
                      <a:pt x="144" y="0"/>
                    </a:lnTo>
                    <a:close/>
                  </a:path>
                </a:pathLst>
              </a:custGeom>
              <a:solidFill>
                <a:srgbClr val="9BBB59"/>
              </a:solidFill>
              <a:ln w="9525">
                <a:noFill/>
                <a:roun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74" name="Freeform: Shape 8"/>
              <p:cNvSpPr/>
              <p:nvPr/>
            </p:nvSpPr>
            <p:spPr bwMode="auto">
              <a:xfrm>
                <a:off x="641185" y="4771504"/>
                <a:ext cx="334076" cy="1224182"/>
              </a:xfrm>
              <a:custGeom>
                <a:avLst/>
                <a:gdLst/>
                <a:ahLst/>
                <a:cxnLst>
                  <a:cxn ang="0">
                    <a:pos x="0" y="0"/>
                  </a:cxn>
                  <a:cxn ang="0">
                    <a:pos x="0" y="6"/>
                  </a:cxn>
                  <a:cxn ang="0">
                    <a:pos x="0" y="535"/>
                  </a:cxn>
                  <a:cxn ang="0">
                    <a:pos x="0" y="535"/>
                  </a:cxn>
                  <a:cxn ang="0">
                    <a:pos x="8" y="535"/>
                  </a:cxn>
                  <a:cxn ang="0">
                    <a:pos x="24" y="529"/>
                  </a:cxn>
                  <a:cxn ang="0">
                    <a:pos x="46" y="521"/>
                  </a:cxn>
                  <a:cxn ang="0">
                    <a:pos x="60" y="513"/>
                  </a:cxn>
                  <a:cxn ang="0">
                    <a:pos x="74" y="503"/>
                  </a:cxn>
                  <a:cxn ang="0">
                    <a:pos x="86" y="493"/>
                  </a:cxn>
                  <a:cxn ang="0">
                    <a:pos x="100" y="479"/>
                  </a:cxn>
                  <a:cxn ang="0">
                    <a:pos x="112" y="463"/>
                  </a:cxn>
                  <a:cxn ang="0">
                    <a:pos x="124" y="445"/>
                  </a:cxn>
                  <a:cxn ang="0">
                    <a:pos x="132" y="423"/>
                  </a:cxn>
                  <a:cxn ang="0">
                    <a:pos x="140" y="399"/>
                  </a:cxn>
                  <a:cxn ang="0">
                    <a:pos x="144" y="371"/>
                  </a:cxn>
                  <a:cxn ang="0">
                    <a:pos x="146" y="339"/>
                  </a:cxn>
                  <a:cxn ang="0">
                    <a:pos x="146" y="339"/>
                  </a:cxn>
                  <a:cxn ang="0">
                    <a:pos x="144" y="309"/>
                  </a:cxn>
                  <a:cxn ang="0">
                    <a:pos x="140" y="280"/>
                  </a:cxn>
                  <a:cxn ang="0">
                    <a:pos x="132" y="250"/>
                  </a:cxn>
                  <a:cxn ang="0">
                    <a:pos x="124" y="220"/>
                  </a:cxn>
                  <a:cxn ang="0">
                    <a:pos x="112" y="190"/>
                  </a:cxn>
                  <a:cxn ang="0">
                    <a:pos x="100" y="162"/>
                  </a:cxn>
                  <a:cxn ang="0">
                    <a:pos x="74" y="110"/>
                  </a:cxn>
                  <a:cxn ang="0">
                    <a:pos x="46" y="66"/>
                  </a:cxn>
                  <a:cxn ang="0">
                    <a:pos x="24" y="32"/>
                  </a:cxn>
                  <a:cxn ang="0">
                    <a:pos x="0" y="0"/>
                  </a:cxn>
                  <a:cxn ang="0">
                    <a:pos x="0" y="0"/>
                  </a:cxn>
                </a:cxnLst>
                <a:rect l="0" t="0" r="r" b="b"/>
                <a:pathLst>
                  <a:path w="146" h="535">
                    <a:moveTo>
                      <a:pt x="0" y="0"/>
                    </a:moveTo>
                    <a:lnTo>
                      <a:pt x="0" y="6"/>
                    </a:lnTo>
                    <a:lnTo>
                      <a:pt x="0" y="535"/>
                    </a:lnTo>
                    <a:lnTo>
                      <a:pt x="0" y="535"/>
                    </a:lnTo>
                    <a:lnTo>
                      <a:pt x="8" y="535"/>
                    </a:lnTo>
                    <a:lnTo>
                      <a:pt x="24" y="529"/>
                    </a:lnTo>
                    <a:lnTo>
                      <a:pt x="46" y="521"/>
                    </a:lnTo>
                    <a:lnTo>
                      <a:pt x="60" y="513"/>
                    </a:lnTo>
                    <a:lnTo>
                      <a:pt x="74" y="503"/>
                    </a:lnTo>
                    <a:lnTo>
                      <a:pt x="86" y="493"/>
                    </a:lnTo>
                    <a:lnTo>
                      <a:pt x="100" y="479"/>
                    </a:lnTo>
                    <a:lnTo>
                      <a:pt x="112" y="463"/>
                    </a:lnTo>
                    <a:lnTo>
                      <a:pt x="124" y="445"/>
                    </a:lnTo>
                    <a:lnTo>
                      <a:pt x="132" y="423"/>
                    </a:lnTo>
                    <a:lnTo>
                      <a:pt x="140" y="399"/>
                    </a:lnTo>
                    <a:lnTo>
                      <a:pt x="144" y="371"/>
                    </a:lnTo>
                    <a:lnTo>
                      <a:pt x="146" y="339"/>
                    </a:lnTo>
                    <a:lnTo>
                      <a:pt x="146" y="339"/>
                    </a:lnTo>
                    <a:lnTo>
                      <a:pt x="144" y="309"/>
                    </a:lnTo>
                    <a:lnTo>
                      <a:pt x="140" y="280"/>
                    </a:lnTo>
                    <a:lnTo>
                      <a:pt x="132" y="250"/>
                    </a:lnTo>
                    <a:lnTo>
                      <a:pt x="124" y="220"/>
                    </a:lnTo>
                    <a:lnTo>
                      <a:pt x="112" y="190"/>
                    </a:lnTo>
                    <a:lnTo>
                      <a:pt x="100" y="162"/>
                    </a:lnTo>
                    <a:lnTo>
                      <a:pt x="74" y="110"/>
                    </a:lnTo>
                    <a:lnTo>
                      <a:pt x="46" y="66"/>
                    </a:lnTo>
                    <a:lnTo>
                      <a:pt x="24" y="32"/>
                    </a:lnTo>
                    <a:lnTo>
                      <a:pt x="0" y="0"/>
                    </a:lnTo>
                    <a:lnTo>
                      <a:pt x="0" y="0"/>
                    </a:lnTo>
                    <a:close/>
                  </a:path>
                </a:pathLst>
              </a:custGeom>
              <a:solidFill>
                <a:srgbClr val="9BBB59">
                  <a:lumMod val="75000"/>
                </a:srgbClr>
              </a:solidFill>
              <a:ln w="9525">
                <a:noFill/>
                <a:roun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75" name="Freeform: Shape 9"/>
              <p:cNvSpPr/>
              <p:nvPr/>
            </p:nvSpPr>
            <p:spPr bwMode="auto">
              <a:xfrm>
                <a:off x="485588" y="5435079"/>
                <a:ext cx="324923" cy="871801"/>
              </a:xfrm>
              <a:custGeom>
                <a:avLst/>
                <a:gdLst/>
                <a:ahLst/>
                <a:cxnLst>
                  <a:cxn ang="0">
                    <a:pos x="142" y="139"/>
                  </a:cxn>
                  <a:cxn ang="0">
                    <a:pos x="92" y="189"/>
                  </a:cxn>
                  <a:cxn ang="0">
                    <a:pos x="84" y="79"/>
                  </a:cxn>
                  <a:cxn ang="0">
                    <a:pos x="108" y="33"/>
                  </a:cxn>
                  <a:cxn ang="0">
                    <a:pos x="82" y="55"/>
                  </a:cxn>
                  <a:cxn ang="0">
                    <a:pos x="68" y="0"/>
                  </a:cxn>
                  <a:cxn ang="0">
                    <a:pos x="54" y="71"/>
                  </a:cxn>
                  <a:cxn ang="0">
                    <a:pos x="28" y="49"/>
                  </a:cxn>
                  <a:cxn ang="0">
                    <a:pos x="52" y="95"/>
                  </a:cxn>
                  <a:cxn ang="0">
                    <a:pos x="50" y="167"/>
                  </a:cxn>
                  <a:cxn ang="0">
                    <a:pos x="0" y="117"/>
                  </a:cxn>
                  <a:cxn ang="0">
                    <a:pos x="48" y="181"/>
                  </a:cxn>
                  <a:cxn ang="0">
                    <a:pos x="32" y="381"/>
                  </a:cxn>
                  <a:cxn ang="0">
                    <a:pos x="68" y="381"/>
                  </a:cxn>
                  <a:cxn ang="0">
                    <a:pos x="106" y="381"/>
                  </a:cxn>
                  <a:cxn ang="0">
                    <a:pos x="92" y="203"/>
                  </a:cxn>
                  <a:cxn ang="0">
                    <a:pos x="142" y="139"/>
                  </a:cxn>
                </a:cxnLst>
                <a:rect l="0" t="0" r="r" b="b"/>
                <a:pathLst>
                  <a:path w="142" h="381">
                    <a:moveTo>
                      <a:pt x="142" y="139"/>
                    </a:moveTo>
                    <a:lnTo>
                      <a:pt x="92" y="189"/>
                    </a:lnTo>
                    <a:lnTo>
                      <a:pt x="84" y="79"/>
                    </a:lnTo>
                    <a:lnTo>
                      <a:pt x="108" y="33"/>
                    </a:lnTo>
                    <a:lnTo>
                      <a:pt x="82" y="55"/>
                    </a:lnTo>
                    <a:lnTo>
                      <a:pt x="68" y="0"/>
                    </a:lnTo>
                    <a:lnTo>
                      <a:pt x="54" y="71"/>
                    </a:lnTo>
                    <a:lnTo>
                      <a:pt x="28" y="49"/>
                    </a:lnTo>
                    <a:lnTo>
                      <a:pt x="52" y="95"/>
                    </a:lnTo>
                    <a:lnTo>
                      <a:pt x="50" y="167"/>
                    </a:lnTo>
                    <a:lnTo>
                      <a:pt x="0" y="117"/>
                    </a:lnTo>
                    <a:lnTo>
                      <a:pt x="48" y="181"/>
                    </a:lnTo>
                    <a:lnTo>
                      <a:pt x="32" y="381"/>
                    </a:lnTo>
                    <a:lnTo>
                      <a:pt x="68" y="381"/>
                    </a:lnTo>
                    <a:lnTo>
                      <a:pt x="106" y="381"/>
                    </a:lnTo>
                    <a:lnTo>
                      <a:pt x="92" y="203"/>
                    </a:lnTo>
                    <a:lnTo>
                      <a:pt x="142" y="139"/>
                    </a:lnTo>
                    <a:close/>
                  </a:path>
                </a:pathLst>
              </a:custGeom>
              <a:solidFill>
                <a:srgbClr val="81684F"/>
              </a:solidFill>
              <a:ln w="9525">
                <a:noFill/>
                <a:round/>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endParaRPr>
              </a:p>
            </p:txBody>
          </p:sp>
        </p:grpSp>
      </p:grpSp>
      <p:pic>
        <p:nvPicPr>
          <p:cNvPr id="133" name="Ảnh 5" descr="水墨花边"/>
          <p:cNvPicPr>
            <a:picLocks noChangeAspect="1"/>
          </p:cNvPicPr>
          <p:nvPr/>
        </p:nvPicPr>
        <p:blipFill>
          <a:blip r:embed="rId2"/>
          <a:srcRect/>
          <a:stretch>
            <a:fillRect/>
          </a:stretch>
        </p:blipFill>
        <p:spPr>
          <a:xfrm flipV="1">
            <a:off x="-34290" y="6486423"/>
            <a:ext cx="12266295" cy="374751"/>
          </a:xfrm>
          <a:prstGeom prst="rect">
            <a:avLst/>
          </a:prstGeom>
        </p:spPr>
      </p:pic>
      <p:grpSp>
        <p:nvGrpSpPr>
          <p:cNvPr id="136" name="Group 135"/>
          <p:cNvGrpSpPr/>
          <p:nvPr/>
        </p:nvGrpSpPr>
        <p:grpSpPr>
          <a:xfrm>
            <a:off x="-71312" y="1171255"/>
            <a:ext cx="6175899" cy="5716110"/>
            <a:chOff x="0" y="942110"/>
            <a:chExt cx="6175899" cy="5716110"/>
          </a:xfrm>
        </p:grpSpPr>
        <p:pic>
          <p:nvPicPr>
            <p:cNvPr id="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20706070">
              <a:off x="765876" y="2370559"/>
              <a:ext cx="4646377" cy="3342566"/>
            </a:xfrm>
            <a:prstGeom prst="rect">
              <a:avLst/>
            </a:prstGeom>
          </p:spPr>
        </p:pic>
      </p:grpSp>
      <p:grpSp>
        <p:nvGrpSpPr>
          <p:cNvPr id="141" name="Group 140"/>
          <p:cNvGrpSpPr/>
          <p:nvPr/>
        </p:nvGrpSpPr>
        <p:grpSpPr>
          <a:xfrm rot="2038995">
            <a:off x="6327966" y="913556"/>
            <a:ext cx="6175899" cy="5716110"/>
            <a:chOff x="0" y="942110"/>
            <a:chExt cx="6175899" cy="5716110"/>
          </a:xfrm>
        </p:grpSpPr>
        <p:pic>
          <p:nvPicPr>
            <p:cNvPr id="1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2110"/>
              <a:ext cx="6175899" cy="571611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20706070">
              <a:off x="781847" y="2530133"/>
              <a:ext cx="4646377" cy="314347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11313" y="-751710"/>
            <a:ext cx="6123709" cy="646331"/>
            <a:chOff x="1399309" y="32676"/>
            <a:chExt cx="9393381" cy="646331"/>
          </a:xfrm>
        </p:grpSpPr>
        <p:sp>
          <p:nvSpPr>
            <p:cNvPr id="3" name="Rectangle: Rounded Corners 2"/>
            <p:cNvSpPr/>
            <p:nvPr/>
          </p:nvSpPr>
          <p:spPr>
            <a:xfrm>
              <a:off x="1399309" y="41561"/>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2217367" y="32676"/>
              <a:ext cx="7783617"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t>
              </a:r>
              <a:r>
                <a:rPr lang="vi-VN"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ợng</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cuộc</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TextBox 4"/>
          <p:cNvSpPr txBox="1"/>
          <p:nvPr/>
        </p:nvSpPr>
        <p:spPr>
          <a:xfrm>
            <a:off x="652108" y="2078056"/>
            <a:ext cx="11255639" cy="1569660"/>
          </a:xfrm>
          <a:prstGeom prst="rect">
            <a:avLst/>
          </a:prstGeom>
          <a:solidFill>
            <a:schemeClr val="accent6">
              <a:lumMod val="20000"/>
              <a:lumOff val="80000"/>
            </a:schemeClr>
          </a:solid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thấp</a:t>
            </a:r>
            <a:r>
              <a:rPr lang="en-US" sz="3200" dirty="0">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chênh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lệch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dân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cư</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cải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6" name="Picture 8" descr="Káº¿t quáº£ hÃ¬nh áº£nh cho ICON LIFE QUALITY"/>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9654" y="254267"/>
            <a:ext cx="1509532" cy="15518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ất lượng cuộc sống ở Úc được người nước ngoài đánh giá 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578" y="3753095"/>
            <a:ext cx="4982888" cy="2830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ất Lượng Cuộc Sống - Home | Facebook"/>
          <p:cNvPicPr>
            <a:picLocks noChangeAspect="1" noChangeArrowheads="1"/>
          </p:cNvPicPr>
          <p:nvPr/>
        </p:nvPicPr>
        <p:blipFill rotWithShape="1">
          <a:blip r:embed="rId3">
            <a:extLst>
              <a:ext uri="{28A0092B-C50C-407E-A947-70E740481C1C}">
                <a14:useLocalDpi xmlns:a14="http://schemas.microsoft.com/office/drawing/2010/main" val="0"/>
              </a:ext>
            </a:extLst>
          </a:blip>
          <a:srcRect l="14573" t="26853" r="13542" b="23546"/>
          <a:stretch>
            <a:fillRect/>
          </a:stretch>
        </p:blipFill>
        <p:spPr bwMode="auto">
          <a:xfrm>
            <a:off x="3444619" y="166511"/>
            <a:ext cx="5263248" cy="203375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u nhập thấp nhưng người Việt có chất lượng sống ngang bằng nước có thu  nh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420" y="3717711"/>
            <a:ext cx="4379912" cy="2830097"/>
          </a:xfrm>
          <a:prstGeom prst="rect">
            <a:avLst/>
          </a:prstGeom>
          <a:noFill/>
          <a:extLst>
            <a:ext uri="{909E8E84-426E-40DD-AFC4-6F175D3DCCD1}">
              <a14:hiddenFill xmlns:a14="http://schemas.microsoft.com/office/drawing/2010/main">
                <a:solidFill>
                  <a:srgbClr val="FFFFFF"/>
                </a:solidFill>
              </a14:hiddenFill>
            </a:ext>
          </a:extLst>
        </p:spPr>
      </p:pic>
      <p:sp>
        <p:nvSpPr>
          <p:cNvPr id="10" name="Frame 9"/>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251" y="1788683"/>
            <a:ext cx="11353800" cy="4076700"/>
          </a:xfrm>
          <a:prstGeom prst="rect">
            <a:avLst/>
          </a:prstGeom>
          <a:solidFill>
            <a:schemeClr val="accent5">
              <a:lumMod val="40000"/>
              <a:lumOff val="60000"/>
            </a:schemeClr>
          </a:solidFill>
        </p:spPr>
        <p:txBody>
          <a:bodyPr wrap="square">
            <a:spAutoFit/>
          </a:bodyPr>
          <a:lstStyle/>
          <a:p>
            <a:pPr algn="just">
              <a:lnSpc>
                <a:spcPct val="120000"/>
              </a:lnSpc>
              <a:buFontTx/>
              <a:buChar char="-"/>
            </a:pPr>
            <a:r>
              <a:rPr lang="en-US" sz="3600" dirty="0" err="1">
                <a:latin typeface="Times New Roman" panose="02020603050405020304" pitchFamily="18" charset="0"/>
                <a:ea typeface="Tahoma" panose="020B0604030504040204" pitchFamily="34" charset="0"/>
                <a:cs typeface="Times New Roman" panose="02020603050405020304" pitchFamily="18" charset="0"/>
              </a:rPr>
              <a:t>Làm</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bài</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số</a:t>
            </a:r>
            <a:r>
              <a:rPr lang="en-US" sz="3600" dirty="0">
                <a:latin typeface="Times New Roman" panose="02020603050405020304" pitchFamily="18" charset="0"/>
                <a:ea typeface="Tahoma" panose="020B0604030504040204" pitchFamily="34" charset="0"/>
                <a:cs typeface="Times New Roman" panose="02020603050405020304" pitchFamily="18" charset="0"/>
              </a:rPr>
              <a:t> 3 SGK </a:t>
            </a:r>
            <a:r>
              <a:rPr lang="en-US" sz="3600" dirty="0" err="1">
                <a:latin typeface="Times New Roman" panose="02020603050405020304" pitchFamily="18" charset="0"/>
                <a:ea typeface="Tahoma" panose="020B0604030504040204" pitchFamily="34" charset="0"/>
                <a:cs typeface="Times New Roman" panose="02020603050405020304" pitchFamily="18" charset="0"/>
              </a:rPr>
              <a:t>trang</a:t>
            </a:r>
            <a:r>
              <a:rPr lang="en-US" sz="3600" dirty="0">
                <a:latin typeface="Times New Roman" panose="02020603050405020304" pitchFamily="18" charset="0"/>
                <a:ea typeface="Tahoma" panose="020B0604030504040204" pitchFamily="34" charset="0"/>
                <a:cs typeface="Times New Roman" panose="02020603050405020304" pitchFamily="18" charset="0"/>
              </a:rPr>
              <a:t> 17</a:t>
            </a:r>
            <a:endParaRPr lang="en-US" sz="36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20000"/>
              </a:lnSpc>
              <a:buFontTx/>
              <a:buChar char="-"/>
            </a:pP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Hiện nay mỗi năm có </a:t>
            </a:r>
            <a:r>
              <a:rPr lang="vi-VN" sz="3600" dirty="0">
                <a:solidFill>
                  <a:srgbClr val="C00000"/>
                </a:solidFill>
                <a:latin typeface="Times New Roman" panose="02020603050405020304" pitchFamily="18" charset="0"/>
                <a:cs typeface="Times New Roman" panose="02020603050405020304" pitchFamily="18" charset="0"/>
              </a:rPr>
              <a:t>127000</a:t>
            </a:r>
            <a:r>
              <a:rPr lang="vi-VN" sz="3600" dirty="0">
                <a:latin typeface="Times New Roman" panose="02020603050405020304" pitchFamily="18" charset="0"/>
                <a:cs typeface="Times New Roman" panose="02020603050405020304" pitchFamily="18" charset="0"/>
              </a:rPr>
              <a:t> cử nhân, thạc sĩ </a:t>
            </a:r>
            <a:r>
              <a:rPr lang="vi-VN" sz="3600" dirty="0">
                <a:solidFill>
                  <a:srgbClr val="C00000"/>
                </a:solidFill>
                <a:latin typeface="Times New Roman" panose="02020603050405020304" pitchFamily="18" charset="0"/>
                <a:cs typeface="Times New Roman" panose="02020603050405020304" pitchFamily="18" charset="0"/>
              </a:rPr>
              <a:t>thất nghiệp </a:t>
            </a:r>
            <a:r>
              <a:rPr lang="vi-VN" sz="3600" dirty="0">
                <a:latin typeface="Times New Roman" panose="02020603050405020304" pitchFamily="18" charset="0"/>
                <a:cs typeface="Times New Roman" panose="02020603050405020304" pitchFamily="18" charset="0"/>
              </a:rPr>
              <a:t>sau khi tốt nghiệp đại học cao đẳng. Vậy theo em đây là tín hiệu vui hay buồn cho lao động Việt Nam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ra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20000"/>
              </a:lnSpc>
            </a:pP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Chuẩn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bị</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nội</a:t>
            </a:r>
            <a:r>
              <a:rPr lang="en-US" sz="3600" dirty="0">
                <a:latin typeface="Times New Roman" panose="02020603050405020304" pitchFamily="18" charset="0"/>
                <a:ea typeface="Tahoma" panose="020B0604030504040204" pitchFamily="34" charset="0"/>
                <a:cs typeface="Times New Roman" panose="02020603050405020304" pitchFamily="18" charset="0"/>
              </a:rPr>
              <a:t> dung </a:t>
            </a:r>
            <a:r>
              <a:rPr lang="en-US" sz="3600" dirty="0" err="1">
                <a:latin typeface="Times New Roman" panose="02020603050405020304" pitchFamily="18" charset="0"/>
                <a:ea typeface="Tahoma" panose="020B0604030504040204" pitchFamily="34" charset="0"/>
                <a:cs typeface="Times New Roman" panose="02020603050405020304" pitchFamily="18" charset="0"/>
              </a:rPr>
              <a:t>bài</a:t>
            </a:r>
            <a:r>
              <a:rPr lang="en-US" sz="3600" dirty="0">
                <a:latin typeface="Times New Roman" panose="02020603050405020304" pitchFamily="18" charset="0"/>
                <a:ea typeface="Tahoma" panose="020B0604030504040204" pitchFamily="34" charset="0"/>
                <a:cs typeface="Times New Roman" panose="02020603050405020304" pitchFamily="18" charset="0"/>
              </a:rPr>
              <a:t> 5: </a:t>
            </a:r>
            <a:r>
              <a:rPr lang="en-US" sz="36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hành</a:t>
            </a:r>
            <a:endParaRPr lang="en-US" sz="3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WordArt 5"/>
          <p:cNvSpPr>
            <a:spLocks noChangeArrowheads="1" noChangeShapeType="1" noTextEdit="1"/>
          </p:cNvSpPr>
          <p:nvPr/>
        </p:nvSpPr>
        <p:spPr bwMode="auto">
          <a:xfrm>
            <a:off x="1836420" y="340455"/>
            <a:ext cx="8519159" cy="1279905"/>
          </a:xfrm>
          <a:prstGeom prst="rect">
            <a:avLst/>
          </a:prstGeom>
        </p:spPr>
        <p:txBody>
          <a:bodyPr wrap="none" fromWordArt="1">
            <a:prstTxWarp prst="textTriangle">
              <a:avLst>
                <a:gd name="adj" fmla="val 0"/>
              </a:avLst>
            </a:prstTxWarp>
            <a:scene3d>
              <a:camera prst="legacyObliqueTopLeft"/>
              <a:lightRig rig="legacyNormal3" dir="r"/>
            </a:scene3d>
            <a:sp3d extrusionH="201600" prstMaterial="legacyMatte">
              <a:extrusionClr>
                <a:srgbClr val="0066CC"/>
              </a:extrusionClr>
              <a:contourClr>
                <a:srgbClr val="FF3300"/>
              </a:contourClr>
            </a:sp3d>
          </a:bodyPr>
          <a:lstStyle/>
          <a:p>
            <a:pPr algn="ctr"/>
            <a:r>
              <a:rPr lang="pt-BR" sz="3600" b="1" kern="10" dirty="0">
                <a:ln w="9525">
                  <a:round/>
                </a:ln>
                <a:gradFill rotWithShape="1">
                  <a:gsLst>
                    <a:gs pos="0">
                      <a:srgbClr val="FF3300"/>
                    </a:gs>
                    <a:gs pos="100000">
                      <a:srgbClr val="FFCC00"/>
                    </a:gs>
                  </a:gsLst>
                  <a:path path="rect">
                    <a:fillToRect l="50000" t="50000" r="50000" b="50000"/>
                  </a:path>
                </a:gradFill>
                <a:latin typeface="Times New Roman" panose="02020603050405020304" pitchFamily="18" charset="0"/>
                <a:cs typeface="Times New Roman" panose="02020603050405020304" pitchFamily="18" charset="0"/>
              </a:rPr>
              <a:t>Hướng dẫn tự học</a:t>
            </a:r>
            <a:endParaRPr lang="pt-BR" sz="3600" b="1" kern="10" dirty="0">
              <a:ln w="9525">
                <a:round/>
              </a:ln>
              <a:gradFill rotWithShape="1">
                <a:gsLst>
                  <a:gs pos="0">
                    <a:srgbClr val="FF3300"/>
                  </a:gs>
                  <a:gs pos="100000">
                    <a:srgbClr val="FFCC00"/>
                  </a:gs>
                </a:gsLst>
                <a:path path="rect">
                  <a:fillToRect l="50000" t="50000" r="50000" b="50000"/>
                </a:path>
              </a:gradFill>
              <a:latin typeface="Times New Roman" panose="02020603050405020304" pitchFamily="18" charset="0"/>
              <a:cs typeface="Times New Roman" panose="02020603050405020304" pitchFamily="18" charset="0"/>
            </a:endParaRPr>
          </a:p>
        </p:txBody>
      </p:sp>
      <p:grpSp>
        <p:nvGrpSpPr>
          <p:cNvPr id="6" name="Group 169"/>
          <p:cNvGrpSpPr>
            <a:grpSpLocks noChangeAspect="1"/>
          </p:cNvGrpSpPr>
          <p:nvPr/>
        </p:nvGrpSpPr>
        <p:grpSpPr bwMode="auto">
          <a:xfrm>
            <a:off x="435288" y="4745989"/>
            <a:ext cx="865757" cy="1604963"/>
            <a:chOff x="3661" y="93"/>
            <a:chExt cx="732" cy="1357"/>
          </a:xfrm>
        </p:grpSpPr>
        <p:sp>
          <p:nvSpPr>
            <p:cNvPr id="7" name="Freeform 170"/>
            <p:cNvSpPr/>
            <p:nvPr/>
          </p:nvSpPr>
          <p:spPr bwMode="auto">
            <a:xfrm>
              <a:off x="3854" y="1393"/>
              <a:ext cx="39" cy="42"/>
            </a:xfrm>
            <a:custGeom>
              <a:avLst/>
              <a:gdLst>
                <a:gd name="T0" fmla="*/ 4 w 16"/>
                <a:gd name="T1" fmla="*/ 15 h 18"/>
                <a:gd name="T2" fmla="*/ 2 w 16"/>
                <a:gd name="T3" fmla="*/ 0 h 18"/>
                <a:gd name="T4" fmla="*/ 10 w 16"/>
                <a:gd name="T5" fmla="*/ 9 h 18"/>
                <a:gd name="T6" fmla="*/ 10 w 16"/>
                <a:gd name="T7" fmla="*/ 18 h 18"/>
                <a:gd name="T8" fmla="*/ 4 w 16"/>
                <a:gd name="T9" fmla="*/ 15 h 18"/>
              </a:gdLst>
              <a:ahLst/>
              <a:cxnLst>
                <a:cxn ang="0">
                  <a:pos x="T0" y="T1"/>
                </a:cxn>
                <a:cxn ang="0">
                  <a:pos x="T2" y="T3"/>
                </a:cxn>
                <a:cxn ang="0">
                  <a:pos x="T4" y="T5"/>
                </a:cxn>
                <a:cxn ang="0">
                  <a:pos x="T6" y="T7"/>
                </a:cxn>
                <a:cxn ang="0">
                  <a:pos x="T8" y="T9"/>
                </a:cxn>
              </a:cxnLst>
              <a:rect l="0" t="0" r="r" b="b"/>
              <a:pathLst>
                <a:path w="16" h="18">
                  <a:moveTo>
                    <a:pt x="4" y="15"/>
                  </a:moveTo>
                  <a:cubicBezTo>
                    <a:pt x="0" y="11"/>
                    <a:pt x="0" y="5"/>
                    <a:pt x="2" y="0"/>
                  </a:cubicBezTo>
                  <a:cubicBezTo>
                    <a:pt x="5" y="3"/>
                    <a:pt x="7" y="6"/>
                    <a:pt x="10" y="9"/>
                  </a:cubicBezTo>
                  <a:cubicBezTo>
                    <a:pt x="12" y="12"/>
                    <a:pt x="16" y="17"/>
                    <a:pt x="10" y="18"/>
                  </a:cubicBezTo>
                  <a:cubicBezTo>
                    <a:pt x="8" y="18"/>
                    <a:pt x="5" y="16"/>
                    <a:pt x="4" y="15"/>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8" name="Freeform 171"/>
            <p:cNvSpPr/>
            <p:nvPr/>
          </p:nvSpPr>
          <p:spPr bwMode="auto">
            <a:xfrm>
              <a:off x="3731" y="1207"/>
              <a:ext cx="26" cy="60"/>
            </a:xfrm>
            <a:custGeom>
              <a:avLst/>
              <a:gdLst>
                <a:gd name="T0" fmla="*/ 5 w 11"/>
                <a:gd name="T1" fmla="*/ 19 h 25"/>
                <a:gd name="T2" fmla="*/ 9 w 11"/>
                <a:gd name="T3" fmla="*/ 0 h 25"/>
                <a:gd name="T4" fmla="*/ 11 w 11"/>
                <a:gd name="T5" fmla="*/ 12 h 25"/>
                <a:gd name="T6" fmla="*/ 5 w 11"/>
                <a:gd name="T7" fmla="*/ 19 h 25"/>
              </a:gdLst>
              <a:ahLst/>
              <a:cxnLst>
                <a:cxn ang="0">
                  <a:pos x="T0" y="T1"/>
                </a:cxn>
                <a:cxn ang="0">
                  <a:pos x="T2" y="T3"/>
                </a:cxn>
                <a:cxn ang="0">
                  <a:pos x="T4" y="T5"/>
                </a:cxn>
                <a:cxn ang="0">
                  <a:pos x="T6" y="T7"/>
                </a:cxn>
              </a:cxnLst>
              <a:rect l="0" t="0" r="r" b="b"/>
              <a:pathLst>
                <a:path w="11" h="25">
                  <a:moveTo>
                    <a:pt x="5" y="19"/>
                  </a:moveTo>
                  <a:cubicBezTo>
                    <a:pt x="0" y="12"/>
                    <a:pt x="5" y="5"/>
                    <a:pt x="9" y="0"/>
                  </a:cubicBezTo>
                  <a:cubicBezTo>
                    <a:pt x="10" y="4"/>
                    <a:pt x="11" y="8"/>
                    <a:pt x="11" y="12"/>
                  </a:cubicBezTo>
                  <a:cubicBezTo>
                    <a:pt x="11" y="15"/>
                    <a:pt x="9" y="25"/>
                    <a:pt x="5" y="19"/>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9" name="Freeform 172"/>
            <p:cNvSpPr/>
            <p:nvPr/>
          </p:nvSpPr>
          <p:spPr bwMode="auto">
            <a:xfrm>
              <a:off x="3983" y="1269"/>
              <a:ext cx="103" cy="98"/>
            </a:xfrm>
            <a:custGeom>
              <a:avLst/>
              <a:gdLst>
                <a:gd name="T0" fmla="*/ 43 w 43"/>
                <a:gd name="T1" fmla="*/ 13 h 41"/>
                <a:gd name="T2" fmla="*/ 34 w 43"/>
                <a:gd name="T3" fmla="*/ 28 h 41"/>
                <a:gd name="T4" fmla="*/ 28 w 43"/>
                <a:gd name="T5" fmla="*/ 38 h 41"/>
                <a:gd name="T6" fmla="*/ 24 w 43"/>
                <a:gd name="T7" fmla="*/ 40 h 41"/>
                <a:gd name="T8" fmla="*/ 13 w 43"/>
                <a:gd name="T9" fmla="*/ 31 h 41"/>
                <a:gd name="T10" fmla="*/ 13 w 43"/>
                <a:gd name="T11" fmla="*/ 30 h 41"/>
                <a:gd name="T12" fmla="*/ 12 w 43"/>
                <a:gd name="T13" fmla="*/ 30 h 41"/>
                <a:gd name="T14" fmla="*/ 0 w 43"/>
                <a:gd name="T15" fmla="*/ 21 h 41"/>
                <a:gd name="T16" fmla="*/ 18 w 43"/>
                <a:gd name="T17" fmla="*/ 0 h 41"/>
                <a:gd name="T18" fmla="*/ 43 w 43"/>
                <a:gd name="T19"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1">
                  <a:moveTo>
                    <a:pt x="43" y="13"/>
                  </a:moveTo>
                  <a:cubicBezTo>
                    <a:pt x="40" y="17"/>
                    <a:pt x="37" y="23"/>
                    <a:pt x="34" y="28"/>
                  </a:cubicBezTo>
                  <a:cubicBezTo>
                    <a:pt x="32" y="31"/>
                    <a:pt x="31" y="35"/>
                    <a:pt x="28" y="38"/>
                  </a:cubicBezTo>
                  <a:cubicBezTo>
                    <a:pt x="26" y="41"/>
                    <a:pt x="27" y="41"/>
                    <a:pt x="24" y="40"/>
                  </a:cubicBezTo>
                  <a:cubicBezTo>
                    <a:pt x="21" y="39"/>
                    <a:pt x="17" y="34"/>
                    <a:pt x="13" y="31"/>
                  </a:cubicBezTo>
                  <a:cubicBezTo>
                    <a:pt x="13" y="30"/>
                    <a:pt x="13" y="30"/>
                    <a:pt x="13" y="30"/>
                  </a:cubicBezTo>
                  <a:cubicBezTo>
                    <a:pt x="13" y="29"/>
                    <a:pt x="13" y="29"/>
                    <a:pt x="12" y="30"/>
                  </a:cubicBezTo>
                  <a:cubicBezTo>
                    <a:pt x="8" y="27"/>
                    <a:pt x="4" y="24"/>
                    <a:pt x="0" y="21"/>
                  </a:cubicBezTo>
                  <a:cubicBezTo>
                    <a:pt x="6" y="14"/>
                    <a:pt x="12" y="7"/>
                    <a:pt x="18" y="0"/>
                  </a:cubicBezTo>
                  <a:cubicBezTo>
                    <a:pt x="26" y="5"/>
                    <a:pt x="34" y="9"/>
                    <a:pt x="43" y="13"/>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0" name="Freeform 173"/>
            <p:cNvSpPr/>
            <p:nvPr/>
          </p:nvSpPr>
          <p:spPr bwMode="auto">
            <a:xfrm>
              <a:off x="3854" y="1162"/>
              <a:ext cx="103" cy="110"/>
            </a:xfrm>
            <a:custGeom>
              <a:avLst/>
              <a:gdLst>
                <a:gd name="T0" fmla="*/ 40 w 43"/>
                <a:gd name="T1" fmla="*/ 24 h 46"/>
                <a:gd name="T2" fmla="*/ 25 w 43"/>
                <a:gd name="T3" fmla="*/ 46 h 46"/>
                <a:gd name="T4" fmla="*/ 9 w 43"/>
                <a:gd name="T5" fmla="*/ 25 h 46"/>
                <a:gd name="T6" fmla="*/ 9 w 43"/>
                <a:gd name="T7" fmla="*/ 24 h 46"/>
                <a:gd name="T8" fmla="*/ 6 w 43"/>
                <a:gd name="T9" fmla="*/ 23 h 46"/>
                <a:gd name="T10" fmla="*/ 4 w 43"/>
                <a:gd name="T11" fmla="*/ 20 h 46"/>
                <a:gd name="T12" fmla="*/ 6 w 43"/>
                <a:gd name="T13" fmla="*/ 8 h 46"/>
                <a:gd name="T14" fmla="*/ 19 w 43"/>
                <a:gd name="T15" fmla="*/ 0 h 46"/>
                <a:gd name="T16" fmla="*/ 43 w 43"/>
                <a:gd name="T17" fmla="*/ 24 h 46"/>
                <a:gd name="T18" fmla="*/ 43 w 43"/>
                <a:gd name="T19" fmla="*/ 24 h 46"/>
                <a:gd name="T20" fmla="*/ 40 w 43"/>
                <a:gd name="T2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6">
                  <a:moveTo>
                    <a:pt x="40" y="24"/>
                  </a:moveTo>
                  <a:cubicBezTo>
                    <a:pt x="34" y="31"/>
                    <a:pt x="30" y="38"/>
                    <a:pt x="25" y="46"/>
                  </a:cubicBezTo>
                  <a:cubicBezTo>
                    <a:pt x="19" y="39"/>
                    <a:pt x="14" y="32"/>
                    <a:pt x="9" y="25"/>
                  </a:cubicBezTo>
                  <a:cubicBezTo>
                    <a:pt x="9" y="25"/>
                    <a:pt x="9" y="24"/>
                    <a:pt x="9" y="24"/>
                  </a:cubicBezTo>
                  <a:cubicBezTo>
                    <a:pt x="9" y="22"/>
                    <a:pt x="7" y="22"/>
                    <a:pt x="6" y="23"/>
                  </a:cubicBezTo>
                  <a:cubicBezTo>
                    <a:pt x="6" y="22"/>
                    <a:pt x="5" y="21"/>
                    <a:pt x="4" y="20"/>
                  </a:cubicBezTo>
                  <a:cubicBezTo>
                    <a:pt x="0" y="14"/>
                    <a:pt x="0" y="11"/>
                    <a:pt x="6" y="8"/>
                  </a:cubicBezTo>
                  <a:cubicBezTo>
                    <a:pt x="11" y="5"/>
                    <a:pt x="15" y="3"/>
                    <a:pt x="19" y="0"/>
                  </a:cubicBezTo>
                  <a:cubicBezTo>
                    <a:pt x="26" y="9"/>
                    <a:pt x="34" y="17"/>
                    <a:pt x="43" y="24"/>
                  </a:cubicBezTo>
                  <a:cubicBezTo>
                    <a:pt x="43" y="24"/>
                    <a:pt x="43" y="24"/>
                    <a:pt x="43" y="24"/>
                  </a:cubicBezTo>
                  <a:cubicBezTo>
                    <a:pt x="42" y="24"/>
                    <a:pt x="41" y="24"/>
                    <a:pt x="40" y="24"/>
                  </a:cubicBezTo>
                  <a:close/>
                </a:path>
              </a:pathLst>
            </a:custGeom>
            <a:solidFill>
              <a:srgbClr val="F08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1" name="Freeform 174"/>
            <p:cNvSpPr/>
            <p:nvPr/>
          </p:nvSpPr>
          <p:spPr bwMode="auto">
            <a:xfrm>
              <a:off x="3976" y="153"/>
              <a:ext cx="338" cy="368"/>
            </a:xfrm>
            <a:custGeom>
              <a:avLst/>
              <a:gdLst>
                <a:gd name="T0" fmla="*/ 75 w 142"/>
                <a:gd name="T1" fmla="*/ 9 h 155"/>
                <a:gd name="T2" fmla="*/ 24 w 142"/>
                <a:gd name="T3" fmla="*/ 131 h 155"/>
                <a:gd name="T4" fmla="*/ 8 w 142"/>
                <a:gd name="T5" fmla="*/ 56 h 155"/>
                <a:gd name="T6" fmla="*/ 75 w 142"/>
                <a:gd name="T7" fmla="*/ 9 h 155"/>
              </a:gdLst>
              <a:ahLst/>
              <a:cxnLst>
                <a:cxn ang="0">
                  <a:pos x="T0" y="T1"/>
                </a:cxn>
                <a:cxn ang="0">
                  <a:pos x="T2" y="T3"/>
                </a:cxn>
                <a:cxn ang="0">
                  <a:pos x="T4" y="T5"/>
                </a:cxn>
                <a:cxn ang="0">
                  <a:pos x="T6" y="T7"/>
                </a:cxn>
              </a:cxnLst>
              <a:rect l="0" t="0" r="r" b="b"/>
              <a:pathLst>
                <a:path w="142" h="155">
                  <a:moveTo>
                    <a:pt x="75" y="9"/>
                  </a:moveTo>
                  <a:cubicBezTo>
                    <a:pt x="142" y="28"/>
                    <a:pt x="81" y="155"/>
                    <a:pt x="24" y="131"/>
                  </a:cubicBezTo>
                  <a:cubicBezTo>
                    <a:pt x="3" y="112"/>
                    <a:pt x="0" y="82"/>
                    <a:pt x="8" y="56"/>
                  </a:cubicBezTo>
                  <a:cubicBezTo>
                    <a:pt x="16" y="27"/>
                    <a:pt x="43" y="0"/>
                    <a:pt x="75" y="9"/>
                  </a:cubicBezTo>
                  <a:close/>
                </a:path>
              </a:pathLst>
            </a:custGeom>
            <a:solidFill>
              <a:srgbClr val="B14D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2" name="Freeform 175"/>
            <p:cNvSpPr/>
            <p:nvPr/>
          </p:nvSpPr>
          <p:spPr bwMode="auto">
            <a:xfrm>
              <a:off x="3895" y="1003"/>
              <a:ext cx="319" cy="299"/>
            </a:xfrm>
            <a:custGeom>
              <a:avLst/>
              <a:gdLst>
                <a:gd name="T0" fmla="*/ 130 w 134"/>
                <a:gd name="T1" fmla="*/ 20 h 126"/>
                <a:gd name="T2" fmla="*/ 127 w 134"/>
                <a:gd name="T3" fmla="*/ 79 h 126"/>
                <a:gd name="T4" fmla="*/ 100 w 134"/>
                <a:gd name="T5" fmla="*/ 126 h 126"/>
                <a:gd name="T6" fmla="*/ 99 w 134"/>
                <a:gd name="T7" fmla="*/ 126 h 126"/>
                <a:gd name="T8" fmla="*/ 0 w 134"/>
                <a:gd name="T9" fmla="*/ 56 h 126"/>
                <a:gd name="T10" fmla="*/ 53 w 134"/>
                <a:gd name="T11" fmla="*/ 9 h 126"/>
                <a:gd name="T12" fmla="*/ 54 w 134"/>
                <a:gd name="T13" fmla="*/ 8 h 126"/>
                <a:gd name="T14" fmla="*/ 54 w 134"/>
                <a:gd name="T15" fmla="*/ 6 h 126"/>
                <a:gd name="T16" fmla="*/ 56 w 134"/>
                <a:gd name="T17" fmla="*/ 0 h 126"/>
                <a:gd name="T18" fmla="*/ 93 w 134"/>
                <a:gd name="T19" fmla="*/ 15 h 126"/>
                <a:gd name="T20" fmla="*/ 130 w 134"/>
                <a:gd name="T21" fmla="*/ 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26">
                  <a:moveTo>
                    <a:pt x="130" y="20"/>
                  </a:moveTo>
                  <a:cubicBezTo>
                    <a:pt x="134" y="39"/>
                    <a:pt x="133" y="59"/>
                    <a:pt x="127" y="79"/>
                  </a:cubicBezTo>
                  <a:cubicBezTo>
                    <a:pt x="121" y="97"/>
                    <a:pt x="109" y="110"/>
                    <a:pt x="100" y="126"/>
                  </a:cubicBezTo>
                  <a:cubicBezTo>
                    <a:pt x="100" y="126"/>
                    <a:pt x="99" y="126"/>
                    <a:pt x="99" y="126"/>
                  </a:cubicBezTo>
                  <a:cubicBezTo>
                    <a:pt x="59" y="113"/>
                    <a:pt x="25" y="89"/>
                    <a:pt x="0" y="56"/>
                  </a:cubicBezTo>
                  <a:cubicBezTo>
                    <a:pt x="23" y="47"/>
                    <a:pt x="43" y="31"/>
                    <a:pt x="53" y="9"/>
                  </a:cubicBezTo>
                  <a:cubicBezTo>
                    <a:pt x="53" y="8"/>
                    <a:pt x="54" y="8"/>
                    <a:pt x="54" y="8"/>
                  </a:cubicBezTo>
                  <a:cubicBezTo>
                    <a:pt x="55" y="8"/>
                    <a:pt x="55" y="6"/>
                    <a:pt x="54" y="6"/>
                  </a:cubicBezTo>
                  <a:cubicBezTo>
                    <a:pt x="55" y="4"/>
                    <a:pt x="55" y="2"/>
                    <a:pt x="56" y="0"/>
                  </a:cubicBezTo>
                  <a:cubicBezTo>
                    <a:pt x="67" y="7"/>
                    <a:pt x="80" y="12"/>
                    <a:pt x="93" y="15"/>
                  </a:cubicBezTo>
                  <a:cubicBezTo>
                    <a:pt x="105" y="18"/>
                    <a:pt x="118" y="20"/>
                    <a:pt x="130" y="20"/>
                  </a:cubicBezTo>
                  <a:close/>
                </a:path>
              </a:pathLst>
            </a:custGeom>
            <a:solidFill>
              <a:srgbClr val="6CC2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3" name="Freeform 176"/>
            <p:cNvSpPr/>
            <p:nvPr/>
          </p:nvSpPr>
          <p:spPr bwMode="auto">
            <a:xfrm>
              <a:off x="3669" y="150"/>
              <a:ext cx="240" cy="342"/>
            </a:xfrm>
            <a:custGeom>
              <a:avLst/>
              <a:gdLst>
                <a:gd name="T0" fmla="*/ 98 w 101"/>
                <a:gd name="T1" fmla="*/ 64 h 144"/>
                <a:gd name="T2" fmla="*/ 68 w 101"/>
                <a:gd name="T3" fmla="*/ 141 h 144"/>
                <a:gd name="T4" fmla="*/ 67 w 101"/>
                <a:gd name="T5" fmla="*/ 144 h 144"/>
                <a:gd name="T6" fmla="*/ 33 w 101"/>
                <a:gd name="T7" fmla="*/ 126 h 144"/>
                <a:gd name="T8" fmla="*/ 11 w 101"/>
                <a:gd name="T9" fmla="*/ 89 h 144"/>
                <a:gd name="T10" fmla="*/ 38 w 101"/>
                <a:gd name="T11" fmla="*/ 7 h 144"/>
                <a:gd name="T12" fmla="*/ 98 w 101"/>
                <a:gd name="T13" fmla="*/ 64 h 144"/>
              </a:gdLst>
              <a:ahLst/>
              <a:cxnLst>
                <a:cxn ang="0">
                  <a:pos x="T0" y="T1"/>
                </a:cxn>
                <a:cxn ang="0">
                  <a:pos x="T2" y="T3"/>
                </a:cxn>
                <a:cxn ang="0">
                  <a:pos x="T4" y="T5"/>
                </a:cxn>
                <a:cxn ang="0">
                  <a:pos x="T6" y="T7"/>
                </a:cxn>
                <a:cxn ang="0">
                  <a:pos x="T8" y="T9"/>
                </a:cxn>
                <a:cxn ang="0">
                  <a:pos x="T10" y="T11"/>
                </a:cxn>
                <a:cxn ang="0">
                  <a:pos x="T12" y="T13"/>
                </a:cxn>
              </a:cxnLst>
              <a:rect l="0" t="0" r="r" b="b"/>
              <a:pathLst>
                <a:path w="101" h="144">
                  <a:moveTo>
                    <a:pt x="98" y="64"/>
                  </a:moveTo>
                  <a:cubicBezTo>
                    <a:pt x="101" y="92"/>
                    <a:pt x="93" y="124"/>
                    <a:pt x="68" y="141"/>
                  </a:cubicBezTo>
                  <a:cubicBezTo>
                    <a:pt x="67" y="142"/>
                    <a:pt x="67" y="143"/>
                    <a:pt x="67" y="144"/>
                  </a:cubicBezTo>
                  <a:cubicBezTo>
                    <a:pt x="55" y="138"/>
                    <a:pt x="43" y="136"/>
                    <a:pt x="33" y="126"/>
                  </a:cubicBezTo>
                  <a:cubicBezTo>
                    <a:pt x="22" y="116"/>
                    <a:pt x="16" y="103"/>
                    <a:pt x="11" y="89"/>
                  </a:cubicBezTo>
                  <a:cubicBezTo>
                    <a:pt x="3" y="62"/>
                    <a:pt x="0" y="14"/>
                    <a:pt x="38" y="7"/>
                  </a:cubicBezTo>
                  <a:cubicBezTo>
                    <a:pt x="73" y="0"/>
                    <a:pt x="96" y="34"/>
                    <a:pt x="98" y="64"/>
                  </a:cubicBezTo>
                  <a:close/>
                </a:path>
              </a:pathLst>
            </a:custGeom>
            <a:solidFill>
              <a:srgbClr val="33B2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4" name="Freeform 177"/>
            <p:cNvSpPr/>
            <p:nvPr/>
          </p:nvSpPr>
          <p:spPr bwMode="auto">
            <a:xfrm>
              <a:off x="3964" y="680"/>
              <a:ext cx="405" cy="209"/>
            </a:xfrm>
            <a:custGeom>
              <a:avLst/>
              <a:gdLst>
                <a:gd name="T0" fmla="*/ 170 w 170"/>
                <a:gd name="T1" fmla="*/ 88 h 88"/>
                <a:gd name="T2" fmla="*/ 151 w 170"/>
                <a:gd name="T3" fmla="*/ 69 h 88"/>
                <a:gd name="T4" fmla="*/ 148 w 170"/>
                <a:gd name="T5" fmla="*/ 69 h 88"/>
                <a:gd name="T6" fmla="*/ 145 w 170"/>
                <a:gd name="T7" fmla="*/ 73 h 88"/>
                <a:gd name="T8" fmla="*/ 126 w 170"/>
                <a:gd name="T9" fmla="*/ 35 h 88"/>
                <a:gd name="T10" fmla="*/ 124 w 170"/>
                <a:gd name="T11" fmla="*/ 36 h 88"/>
                <a:gd name="T12" fmla="*/ 123 w 170"/>
                <a:gd name="T13" fmla="*/ 36 h 88"/>
                <a:gd name="T14" fmla="*/ 48 w 170"/>
                <a:gd name="T15" fmla="*/ 54 h 88"/>
                <a:gd name="T16" fmla="*/ 50 w 170"/>
                <a:gd name="T17" fmla="*/ 52 h 88"/>
                <a:gd name="T18" fmla="*/ 47 w 170"/>
                <a:gd name="T19" fmla="*/ 48 h 88"/>
                <a:gd name="T20" fmla="*/ 0 w 170"/>
                <a:gd name="T21" fmla="*/ 52 h 88"/>
                <a:gd name="T22" fmla="*/ 85 w 170"/>
                <a:gd name="T23" fmla="*/ 2 h 88"/>
                <a:gd name="T24" fmla="*/ 113 w 170"/>
                <a:gd name="T25" fmla="*/ 7 h 88"/>
                <a:gd name="T26" fmla="*/ 134 w 170"/>
                <a:gd name="T27" fmla="*/ 13 h 88"/>
                <a:gd name="T28" fmla="*/ 141 w 170"/>
                <a:gd name="T29" fmla="*/ 6 h 88"/>
                <a:gd name="T30" fmla="*/ 145 w 170"/>
                <a:gd name="T31" fmla="*/ 19 h 88"/>
                <a:gd name="T32" fmla="*/ 147 w 170"/>
                <a:gd name="T33" fmla="*/ 21 h 88"/>
                <a:gd name="T34" fmla="*/ 164 w 170"/>
                <a:gd name="T35" fmla="*/ 28 h 88"/>
                <a:gd name="T36" fmla="*/ 157 w 170"/>
                <a:gd name="T37" fmla="*/ 37 h 88"/>
                <a:gd name="T38" fmla="*/ 166 w 170"/>
                <a:gd name="T39" fmla="*/ 60 h 88"/>
                <a:gd name="T40" fmla="*/ 170 w 170"/>
                <a:gd name="T4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88">
                  <a:moveTo>
                    <a:pt x="170" y="88"/>
                  </a:moveTo>
                  <a:cubicBezTo>
                    <a:pt x="160" y="86"/>
                    <a:pt x="155" y="77"/>
                    <a:pt x="151" y="69"/>
                  </a:cubicBezTo>
                  <a:cubicBezTo>
                    <a:pt x="151" y="68"/>
                    <a:pt x="149" y="68"/>
                    <a:pt x="148" y="69"/>
                  </a:cubicBezTo>
                  <a:cubicBezTo>
                    <a:pt x="147" y="70"/>
                    <a:pt x="146" y="72"/>
                    <a:pt x="145" y="73"/>
                  </a:cubicBezTo>
                  <a:cubicBezTo>
                    <a:pt x="137" y="61"/>
                    <a:pt x="132" y="48"/>
                    <a:pt x="126" y="35"/>
                  </a:cubicBezTo>
                  <a:cubicBezTo>
                    <a:pt x="125" y="34"/>
                    <a:pt x="124" y="35"/>
                    <a:pt x="124" y="36"/>
                  </a:cubicBezTo>
                  <a:cubicBezTo>
                    <a:pt x="123" y="36"/>
                    <a:pt x="123" y="36"/>
                    <a:pt x="123" y="36"/>
                  </a:cubicBezTo>
                  <a:cubicBezTo>
                    <a:pt x="99" y="45"/>
                    <a:pt x="74" y="51"/>
                    <a:pt x="48" y="54"/>
                  </a:cubicBezTo>
                  <a:cubicBezTo>
                    <a:pt x="49" y="53"/>
                    <a:pt x="49" y="53"/>
                    <a:pt x="50" y="52"/>
                  </a:cubicBezTo>
                  <a:cubicBezTo>
                    <a:pt x="51" y="50"/>
                    <a:pt x="49" y="48"/>
                    <a:pt x="47" y="48"/>
                  </a:cubicBezTo>
                  <a:cubicBezTo>
                    <a:pt x="32" y="54"/>
                    <a:pt x="17" y="55"/>
                    <a:pt x="0" y="52"/>
                  </a:cubicBezTo>
                  <a:cubicBezTo>
                    <a:pt x="18" y="20"/>
                    <a:pt x="46" y="0"/>
                    <a:pt x="85" y="2"/>
                  </a:cubicBezTo>
                  <a:cubicBezTo>
                    <a:pt x="95" y="2"/>
                    <a:pt x="104" y="4"/>
                    <a:pt x="113" y="7"/>
                  </a:cubicBezTo>
                  <a:cubicBezTo>
                    <a:pt x="119" y="8"/>
                    <a:pt x="128" y="14"/>
                    <a:pt x="134" y="13"/>
                  </a:cubicBezTo>
                  <a:cubicBezTo>
                    <a:pt x="139" y="12"/>
                    <a:pt x="141" y="9"/>
                    <a:pt x="141" y="6"/>
                  </a:cubicBezTo>
                  <a:cubicBezTo>
                    <a:pt x="143" y="10"/>
                    <a:pt x="145" y="14"/>
                    <a:pt x="145" y="19"/>
                  </a:cubicBezTo>
                  <a:cubicBezTo>
                    <a:pt x="145" y="20"/>
                    <a:pt x="146" y="22"/>
                    <a:pt x="147" y="21"/>
                  </a:cubicBezTo>
                  <a:cubicBezTo>
                    <a:pt x="154" y="18"/>
                    <a:pt x="159" y="24"/>
                    <a:pt x="164" y="28"/>
                  </a:cubicBezTo>
                  <a:cubicBezTo>
                    <a:pt x="159" y="28"/>
                    <a:pt x="156" y="32"/>
                    <a:pt x="157" y="37"/>
                  </a:cubicBezTo>
                  <a:cubicBezTo>
                    <a:pt x="158" y="45"/>
                    <a:pt x="164" y="53"/>
                    <a:pt x="166" y="60"/>
                  </a:cubicBezTo>
                  <a:cubicBezTo>
                    <a:pt x="169" y="69"/>
                    <a:pt x="169" y="79"/>
                    <a:pt x="170" y="88"/>
                  </a:cubicBezTo>
                  <a:close/>
                </a:path>
              </a:pathLst>
            </a:custGeom>
            <a:solidFill>
              <a:srgbClr val="FFE8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5" name="Freeform 178"/>
            <p:cNvSpPr/>
            <p:nvPr/>
          </p:nvSpPr>
          <p:spPr bwMode="auto">
            <a:xfrm>
              <a:off x="3859" y="901"/>
              <a:ext cx="34" cy="36"/>
            </a:xfrm>
            <a:custGeom>
              <a:avLst/>
              <a:gdLst>
                <a:gd name="T0" fmla="*/ 5 w 14"/>
                <a:gd name="T1" fmla="*/ 11 h 15"/>
                <a:gd name="T2" fmla="*/ 3 w 14"/>
                <a:gd name="T3" fmla="*/ 12 h 15"/>
                <a:gd name="T4" fmla="*/ 0 w 14"/>
                <a:gd name="T5" fmla="*/ 5 h 15"/>
                <a:gd name="T6" fmla="*/ 8 w 14"/>
                <a:gd name="T7" fmla="*/ 0 h 15"/>
                <a:gd name="T8" fmla="*/ 13 w 14"/>
                <a:gd name="T9" fmla="*/ 8 h 15"/>
                <a:gd name="T10" fmla="*/ 5 w 14"/>
                <a:gd name="T11" fmla="*/ 11 h 15"/>
              </a:gdLst>
              <a:ahLst/>
              <a:cxnLst>
                <a:cxn ang="0">
                  <a:pos x="T0" y="T1"/>
                </a:cxn>
                <a:cxn ang="0">
                  <a:pos x="T2" y="T3"/>
                </a:cxn>
                <a:cxn ang="0">
                  <a:pos x="T4" y="T5"/>
                </a:cxn>
                <a:cxn ang="0">
                  <a:pos x="T6" y="T7"/>
                </a:cxn>
                <a:cxn ang="0">
                  <a:pos x="T8" y="T9"/>
                </a:cxn>
                <a:cxn ang="0">
                  <a:pos x="T10" y="T11"/>
                </a:cxn>
              </a:cxnLst>
              <a:rect l="0" t="0" r="r" b="b"/>
              <a:pathLst>
                <a:path w="14" h="15">
                  <a:moveTo>
                    <a:pt x="5" y="11"/>
                  </a:moveTo>
                  <a:cubicBezTo>
                    <a:pt x="4" y="11"/>
                    <a:pt x="4" y="11"/>
                    <a:pt x="3" y="12"/>
                  </a:cubicBezTo>
                  <a:cubicBezTo>
                    <a:pt x="2" y="10"/>
                    <a:pt x="0" y="8"/>
                    <a:pt x="0" y="5"/>
                  </a:cubicBezTo>
                  <a:cubicBezTo>
                    <a:pt x="1" y="1"/>
                    <a:pt x="5" y="0"/>
                    <a:pt x="8" y="0"/>
                  </a:cubicBezTo>
                  <a:cubicBezTo>
                    <a:pt x="12" y="1"/>
                    <a:pt x="14" y="5"/>
                    <a:pt x="13" y="8"/>
                  </a:cubicBezTo>
                  <a:cubicBezTo>
                    <a:pt x="12" y="11"/>
                    <a:pt x="8" y="15"/>
                    <a:pt x="5" y="1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6" name="Freeform 179"/>
            <p:cNvSpPr/>
            <p:nvPr/>
          </p:nvSpPr>
          <p:spPr bwMode="auto">
            <a:xfrm>
              <a:off x="3945" y="849"/>
              <a:ext cx="21" cy="33"/>
            </a:xfrm>
            <a:custGeom>
              <a:avLst/>
              <a:gdLst>
                <a:gd name="T0" fmla="*/ 7 w 9"/>
                <a:gd name="T1" fmla="*/ 14 h 14"/>
                <a:gd name="T2" fmla="*/ 2 w 9"/>
                <a:gd name="T3" fmla="*/ 5 h 14"/>
                <a:gd name="T4" fmla="*/ 9 w 9"/>
                <a:gd name="T5" fmla="*/ 0 h 14"/>
                <a:gd name="T6" fmla="*/ 7 w 9"/>
                <a:gd name="T7" fmla="*/ 14 h 14"/>
              </a:gdLst>
              <a:ahLst/>
              <a:cxnLst>
                <a:cxn ang="0">
                  <a:pos x="T0" y="T1"/>
                </a:cxn>
                <a:cxn ang="0">
                  <a:pos x="T2" y="T3"/>
                </a:cxn>
                <a:cxn ang="0">
                  <a:pos x="T4" y="T5"/>
                </a:cxn>
                <a:cxn ang="0">
                  <a:pos x="T6" y="T7"/>
                </a:cxn>
              </a:cxnLst>
              <a:rect l="0" t="0" r="r" b="b"/>
              <a:pathLst>
                <a:path w="9" h="14">
                  <a:moveTo>
                    <a:pt x="7" y="14"/>
                  </a:moveTo>
                  <a:cubicBezTo>
                    <a:pt x="3" y="13"/>
                    <a:pt x="0" y="9"/>
                    <a:pt x="2" y="5"/>
                  </a:cubicBezTo>
                  <a:cubicBezTo>
                    <a:pt x="4" y="2"/>
                    <a:pt x="7" y="1"/>
                    <a:pt x="9" y="0"/>
                  </a:cubicBezTo>
                  <a:cubicBezTo>
                    <a:pt x="8" y="5"/>
                    <a:pt x="8" y="9"/>
                    <a:pt x="7" y="14"/>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7" name="Freeform 180"/>
            <p:cNvSpPr/>
            <p:nvPr/>
          </p:nvSpPr>
          <p:spPr bwMode="auto">
            <a:xfrm>
              <a:off x="4348" y="1034"/>
              <a:ext cx="33" cy="33"/>
            </a:xfrm>
            <a:custGeom>
              <a:avLst/>
              <a:gdLst>
                <a:gd name="T0" fmla="*/ 11 w 14"/>
                <a:gd name="T1" fmla="*/ 13 h 14"/>
                <a:gd name="T2" fmla="*/ 6 w 14"/>
                <a:gd name="T3" fmla="*/ 14 h 14"/>
                <a:gd name="T4" fmla="*/ 1 w 14"/>
                <a:gd name="T5" fmla="*/ 11 h 14"/>
                <a:gd name="T6" fmla="*/ 1 w 14"/>
                <a:gd name="T7" fmla="*/ 10 h 14"/>
                <a:gd name="T8" fmla="*/ 4 w 14"/>
                <a:gd name="T9" fmla="*/ 2 h 14"/>
                <a:gd name="T10" fmla="*/ 13 w 14"/>
                <a:gd name="T11" fmla="*/ 4 h 14"/>
                <a:gd name="T12" fmla="*/ 11 w 14"/>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13"/>
                  </a:moveTo>
                  <a:cubicBezTo>
                    <a:pt x="9" y="14"/>
                    <a:pt x="7" y="14"/>
                    <a:pt x="6" y="14"/>
                  </a:cubicBezTo>
                  <a:cubicBezTo>
                    <a:pt x="4" y="14"/>
                    <a:pt x="0" y="13"/>
                    <a:pt x="1" y="11"/>
                  </a:cubicBezTo>
                  <a:cubicBezTo>
                    <a:pt x="1" y="10"/>
                    <a:pt x="1" y="10"/>
                    <a:pt x="1" y="10"/>
                  </a:cubicBezTo>
                  <a:cubicBezTo>
                    <a:pt x="1" y="7"/>
                    <a:pt x="0" y="4"/>
                    <a:pt x="4" y="2"/>
                  </a:cubicBezTo>
                  <a:cubicBezTo>
                    <a:pt x="7" y="0"/>
                    <a:pt x="11" y="1"/>
                    <a:pt x="13" y="4"/>
                  </a:cubicBezTo>
                  <a:cubicBezTo>
                    <a:pt x="14" y="7"/>
                    <a:pt x="13" y="11"/>
                    <a:pt x="11" y="13"/>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8" name="Freeform 181"/>
            <p:cNvSpPr/>
            <p:nvPr/>
          </p:nvSpPr>
          <p:spPr bwMode="auto">
            <a:xfrm>
              <a:off x="4322" y="941"/>
              <a:ext cx="35" cy="31"/>
            </a:xfrm>
            <a:custGeom>
              <a:avLst/>
              <a:gdLst>
                <a:gd name="T0" fmla="*/ 0 w 15"/>
                <a:gd name="T1" fmla="*/ 10 h 13"/>
                <a:gd name="T2" fmla="*/ 5 w 15"/>
                <a:gd name="T3" fmla="*/ 0 h 13"/>
                <a:gd name="T4" fmla="*/ 6 w 15"/>
                <a:gd name="T5" fmla="*/ 0 h 13"/>
                <a:gd name="T6" fmla="*/ 11 w 15"/>
                <a:gd name="T7" fmla="*/ 9 h 13"/>
                <a:gd name="T8" fmla="*/ 0 w 15"/>
                <a:gd name="T9" fmla="*/ 10 h 13"/>
              </a:gdLst>
              <a:ahLst/>
              <a:cxnLst>
                <a:cxn ang="0">
                  <a:pos x="T0" y="T1"/>
                </a:cxn>
                <a:cxn ang="0">
                  <a:pos x="T2" y="T3"/>
                </a:cxn>
                <a:cxn ang="0">
                  <a:pos x="T4" y="T5"/>
                </a:cxn>
                <a:cxn ang="0">
                  <a:pos x="T6" y="T7"/>
                </a:cxn>
                <a:cxn ang="0">
                  <a:pos x="T8" y="T9"/>
                </a:cxn>
              </a:cxnLst>
              <a:rect l="0" t="0" r="r" b="b"/>
              <a:pathLst>
                <a:path w="15" h="13">
                  <a:moveTo>
                    <a:pt x="0" y="10"/>
                  </a:moveTo>
                  <a:cubicBezTo>
                    <a:pt x="2" y="7"/>
                    <a:pt x="3" y="3"/>
                    <a:pt x="5" y="0"/>
                  </a:cubicBezTo>
                  <a:cubicBezTo>
                    <a:pt x="5" y="0"/>
                    <a:pt x="5" y="0"/>
                    <a:pt x="6" y="0"/>
                  </a:cubicBezTo>
                  <a:cubicBezTo>
                    <a:pt x="11" y="0"/>
                    <a:pt x="15" y="4"/>
                    <a:pt x="11" y="9"/>
                  </a:cubicBezTo>
                  <a:cubicBezTo>
                    <a:pt x="8" y="13"/>
                    <a:pt x="4" y="10"/>
                    <a:pt x="0" y="10"/>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19" name="Freeform 182"/>
            <p:cNvSpPr/>
            <p:nvPr/>
          </p:nvSpPr>
          <p:spPr bwMode="auto">
            <a:xfrm>
              <a:off x="3962" y="773"/>
              <a:ext cx="379" cy="275"/>
            </a:xfrm>
            <a:custGeom>
              <a:avLst/>
              <a:gdLst>
                <a:gd name="T0" fmla="*/ 146 w 159"/>
                <a:gd name="T1" fmla="*/ 41 h 116"/>
                <a:gd name="T2" fmla="*/ 150 w 159"/>
                <a:gd name="T3" fmla="*/ 40 h 116"/>
                <a:gd name="T4" fmla="*/ 151 w 159"/>
                <a:gd name="T5" fmla="*/ 37 h 116"/>
                <a:gd name="T6" fmla="*/ 159 w 159"/>
                <a:gd name="T7" fmla="*/ 48 h 116"/>
                <a:gd name="T8" fmla="*/ 158 w 159"/>
                <a:gd name="T9" fmla="*/ 48 h 116"/>
                <a:gd name="T10" fmla="*/ 130 w 159"/>
                <a:gd name="T11" fmla="*/ 101 h 116"/>
                <a:gd name="T12" fmla="*/ 67 w 159"/>
                <a:gd name="T13" fmla="*/ 107 h 116"/>
                <a:gd name="T14" fmla="*/ 18 w 159"/>
                <a:gd name="T15" fmla="*/ 82 h 116"/>
                <a:gd name="T16" fmla="*/ 10 w 159"/>
                <a:gd name="T17" fmla="*/ 18 h 116"/>
                <a:gd name="T18" fmla="*/ 42 w 159"/>
                <a:gd name="T19" fmla="*/ 16 h 116"/>
                <a:gd name="T20" fmla="*/ 44 w 159"/>
                <a:gd name="T21" fmla="*/ 20 h 116"/>
                <a:gd name="T22" fmla="*/ 125 w 159"/>
                <a:gd name="T23" fmla="*/ 0 h 116"/>
                <a:gd name="T24" fmla="*/ 146 w 159"/>
                <a:gd name="T25"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16">
                  <a:moveTo>
                    <a:pt x="146" y="41"/>
                  </a:moveTo>
                  <a:cubicBezTo>
                    <a:pt x="148" y="43"/>
                    <a:pt x="151" y="42"/>
                    <a:pt x="150" y="40"/>
                  </a:cubicBezTo>
                  <a:cubicBezTo>
                    <a:pt x="150" y="39"/>
                    <a:pt x="151" y="38"/>
                    <a:pt x="151" y="37"/>
                  </a:cubicBezTo>
                  <a:cubicBezTo>
                    <a:pt x="153" y="41"/>
                    <a:pt x="156" y="45"/>
                    <a:pt x="159" y="48"/>
                  </a:cubicBezTo>
                  <a:cubicBezTo>
                    <a:pt x="159" y="48"/>
                    <a:pt x="158" y="48"/>
                    <a:pt x="158" y="48"/>
                  </a:cubicBezTo>
                  <a:cubicBezTo>
                    <a:pt x="152" y="67"/>
                    <a:pt x="146" y="88"/>
                    <a:pt x="130" y="101"/>
                  </a:cubicBezTo>
                  <a:cubicBezTo>
                    <a:pt x="111" y="116"/>
                    <a:pt x="88" y="112"/>
                    <a:pt x="67" y="107"/>
                  </a:cubicBezTo>
                  <a:cubicBezTo>
                    <a:pt x="49" y="103"/>
                    <a:pt x="31" y="96"/>
                    <a:pt x="18" y="82"/>
                  </a:cubicBezTo>
                  <a:cubicBezTo>
                    <a:pt x="0" y="62"/>
                    <a:pt x="6" y="41"/>
                    <a:pt x="10" y="18"/>
                  </a:cubicBezTo>
                  <a:cubicBezTo>
                    <a:pt x="21" y="20"/>
                    <a:pt x="31" y="19"/>
                    <a:pt x="42" y="16"/>
                  </a:cubicBezTo>
                  <a:cubicBezTo>
                    <a:pt x="41" y="17"/>
                    <a:pt x="42" y="20"/>
                    <a:pt x="44" y="20"/>
                  </a:cubicBezTo>
                  <a:cubicBezTo>
                    <a:pt x="72" y="18"/>
                    <a:pt x="99" y="12"/>
                    <a:pt x="125" y="0"/>
                  </a:cubicBezTo>
                  <a:cubicBezTo>
                    <a:pt x="129" y="15"/>
                    <a:pt x="137" y="29"/>
                    <a:pt x="146" y="41"/>
                  </a:cubicBezTo>
                  <a:close/>
                </a:path>
              </a:pathLst>
            </a:custGeom>
            <a:solidFill>
              <a:srgbClr val="F3EA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20" name="Freeform 183"/>
            <p:cNvSpPr>
              <a:spLocks noEditPoints="1"/>
            </p:cNvSpPr>
            <p:nvPr/>
          </p:nvSpPr>
          <p:spPr bwMode="auto">
            <a:xfrm>
              <a:off x="3871" y="93"/>
              <a:ext cx="443" cy="798"/>
            </a:xfrm>
            <a:custGeom>
              <a:avLst/>
              <a:gdLst>
                <a:gd name="T0" fmla="*/ 68 w 186"/>
                <a:gd name="T1" fmla="*/ 156 h 336"/>
                <a:gd name="T2" fmla="*/ 119 w 186"/>
                <a:gd name="T3" fmla="*/ 34 h 336"/>
                <a:gd name="T4" fmla="*/ 52 w 186"/>
                <a:gd name="T5" fmla="*/ 81 h 336"/>
                <a:gd name="T6" fmla="*/ 68 w 186"/>
                <a:gd name="T7" fmla="*/ 156 h 336"/>
                <a:gd name="T8" fmla="*/ 127 w 186"/>
                <a:gd name="T9" fmla="*/ 31 h 336"/>
                <a:gd name="T10" fmla="*/ 144 w 186"/>
                <a:gd name="T11" fmla="*/ 115 h 336"/>
                <a:gd name="T12" fmla="*/ 67 w 186"/>
                <a:gd name="T13" fmla="*/ 162 h 336"/>
                <a:gd name="T14" fmla="*/ 24 w 186"/>
                <a:gd name="T15" fmla="*/ 247 h 336"/>
                <a:gd name="T16" fmla="*/ 12 w 186"/>
                <a:gd name="T17" fmla="*/ 292 h 336"/>
                <a:gd name="T18" fmla="*/ 6 w 186"/>
                <a:gd name="T19" fmla="*/ 336 h 336"/>
                <a:gd name="T20" fmla="*/ 6 w 186"/>
                <a:gd name="T21" fmla="*/ 336 h 336"/>
                <a:gd name="T22" fmla="*/ 5 w 186"/>
                <a:gd name="T23" fmla="*/ 336 h 336"/>
                <a:gd name="T24" fmla="*/ 5 w 186"/>
                <a:gd name="T25" fmla="*/ 336 h 336"/>
                <a:gd name="T26" fmla="*/ 20 w 186"/>
                <a:gd name="T27" fmla="*/ 243 h 336"/>
                <a:gd name="T28" fmla="*/ 64 w 186"/>
                <a:gd name="T29" fmla="*/ 160 h 336"/>
                <a:gd name="T30" fmla="*/ 64 w 186"/>
                <a:gd name="T31" fmla="*/ 157 h 336"/>
                <a:gd name="T32" fmla="*/ 127 w 186"/>
                <a:gd name="T33" fmla="*/ 3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336">
                  <a:moveTo>
                    <a:pt x="68" y="156"/>
                  </a:moveTo>
                  <a:cubicBezTo>
                    <a:pt x="125" y="180"/>
                    <a:pt x="186" y="53"/>
                    <a:pt x="119" y="34"/>
                  </a:cubicBezTo>
                  <a:cubicBezTo>
                    <a:pt x="87" y="25"/>
                    <a:pt x="60" y="52"/>
                    <a:pt x="52" y="81"/>
                  </a:cubicBezTo>
                  <a:cubicBezTo>
                    <a:pt x="44" y="107"/>
                    <a:pt x="47" y="137"/>
                    <a:pt x="68" y="156"/>
                  </a:cubicBezTo>
                  <a:close/>
                  <a:moveTo>
                    <a:pt x="127" y="31"/>
                  </a:moveTo>
                  <a:cubicBezTo>
                    <a:pt x="161" y="46"/>
                    <a:pt x="157" y="87"/>
                    <a:pt x="144" y="115"/>
                  </a:cubicBezTo>
                  <a:cubicBezTo>
                    <a:pt x="132" y="141"/>
                    <a:pt x="99" y="175"/>
                    <a:pt x="67" y="162"/>
                  </a:cubicBezTo>
                  <a:cubicBezTo>
                    <a:pt x="51" y="190"/>
                    <a:pt x="34" y="216"/>
                    <a:pt x="24" y="247"/>
                  </a:cubicBezTo>
                  <a:cubicBezTo>
                    <a:pt x="19" y="262"/>
                    <a:pt x="15" y="277"/>
                    <a:pt x="12" y="292"/>
                  </a:cubicBezTo>
                  <a:cubicBezTo>
                    <a:pt x="10" y="307"/>
                    <a:pt x="10" y="322"/>
                    <a:pt x="6" y="336"/>
                  </a:cubicBezTo>
                  <a:cubicBezTo>
                    <a:pt x="6" y="336"/>
                    <a:pt x="6" y="336"/>
                    <a:pt x="6" y="336"/>
                  </a:cubicBezTo>
                  <a:cubicBezTo>
                    <a:pt x="5" y="336"/>
                    <a:pt x="5" y="336"/>
                    <a:pt x="5" y="336"/>
                  </a:cubicBezTo>
                  <a:cubicBezTo>
                    <a:pt x="5" y="336"/>
                    <a:pt x="5" y="336"/>
                    <a:pt x="5" y="336"/>
                  </a:cubicBezTo>
                  <a:cubicBezTo>
                    <a:pt x="0" y="306"/>
                    <a:pt x="10" y="271"/>
                    <a:pt x="20" y="243"/>
                  </a:cubicBezTo>
                  <a:cubicBezTo>
                    <a:pt x="30" y="214"/>
                    <a:pt x="44" y="183"/>
                    <a:pt x="64" y="160"/>
                  </a:cubicBezTo>
                  <a:cubicBezTo>
                    <a:pt x="63" y="159"/>
                    <a:pt x="63" y="158"/>
                    <a:pt x="64" y="157"/>
                  </a:cubicBezTo>
                  <a:cubicBezTo>
                    <a:pt x="13" y="117"/>
                    <a:pt x="58" y="0"/>
                    <a:pt x="127" y="3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21" name="Freeform 184"/>
            <p:cNvSpPr>
              <a:spLocks noEditPoints="1"/>
            </p:cNvSpPr>
            <p:nvPr/>
          </p:nvSpPr>
          <p:spPr bwMode="auto">
            <a:xfrm>
              <a:off x="3661" y="141"/>
              <a:ext cx="732" cy="1309"/>
            </a:xfrm>
            <a:custGeom>
              <a:avLst/>
              <a:gdLst>
                <a:gd name="T0" fmla="*/ 88 w 307"/>
                <a:gd name="T1" fmla="*/ 331 h 551"/>
                <a:gd name="T2" fmla="*/ 147 w 307"/>
                <a:gd name="T3" fmla="*/ 505 h 551"/>
                <a:gd name="T4" fmla="*/ 163 w 307"/>
                <a:gd name="T5" fmla="*/ 513 h 551"/>
                <a:gd name="T6" fmla="*/ 135 w 307"/>
                <a:gd name="T7" fmla="*/ 496 h 551"/>
                <a:gd name="T8" fmla="*/ 128 w 307"/>
                <a:gd name="T9" fmla="*/ 298 h 551"/>
                <a:gd name="T10" fmla="*/ 191 w 307"/>
                <a:gd name="T11" fmla="*/ 378 h 551"/>
                <a:gd name="T12" fmla="*/ 151 w 307"/>
                <a:gd name="T13" fmla="*/ 372 h 551"/>
                <a:gd name="T14" fmla="*/ 288 w 307"/>
                <a:gd name="T15" fmla="*/ 346 h 551"/>
                <a:gd name="T16" fmla="*/ 288 w 307"/>
                <a:gd name="T17" fmla="*/ 346 h 551"/>
                <a:gd name="T18" fmla="*/ 289 w 307"/>
                <a:gd name="T19" fmla="*/ 387 h 551"/>
                <a:gd name="T20" fmla="*/ 91 w 307"/>
                <a:gd name="T21" fmla="*/ 536 h 551"/>
                <a:gd name="T22" fmla="*/ 91 w 307"/>
                <a:gd name="T23" fmla="*/ 536 h 551"/>
                <a:gd name="T24" fmla="*/ 285 w 307"/>
                <a:gd name="T25" fmla="*/ 314 h 551"/>
                <a:gd name="T26" fmla="*/ 251 w 307"/>
                <a:gd name="T27" fmla="*/ 266 h 551"/>
                <a:gd name="T28" fmla="*/ 144 w 307"/>
                <a:gd name="T29" fmla="*/ 348 h 551"/>
                <a:gd name="T30" fmla="*/ 251 w 307"/>
                <a:gd name="T31" fmla="*/ 263 h 551"/>
                <a:gd name="T32" fmla="*/ 278 w 307"/>
                <a:gd name="T33" fmla="*/ 296 h 551"/>
                <a:gd name="T34" fmla="*/ 291 w 307"/>
                <a:gd name="T35" fmla="*/ 255 h 551"/>
                <a:gd name="T36" fmla="*/ 261 w 307"/>
                <a:gd name="T37" fmla="*/ 240 h 551"/>
                <a:gd name="T38" fmla="*/ 174 w 307"/>
                <a:gd name="T39" fmla="*/ 275 h 551"/>
                <a:gd name="T40" fmla="*/ 36 w 307"/>
                <a:gd name="T41" fmla="*/ 130 h 551"/>
                <a:gd name="T42" fmla="*/ 41 w 307"/>
                <a:gd name="T43" fmla="*/ 11 h 551"/>
                <a:gd name="T44" fmla="*/ 40 w 307"/>
                <a:gd name="T45" fmla="*/ 461 h 551"/>
                <a:gd name="T46" fmla="*/ 6 w 307"/>
                <a:gd name="T47" fmla="*/ 85 h 551"/>
                <a:gd name="T48" fmla="*/ 89 w 307"/>
                <a:gd name="T49" fmla="*/ 316 h 551"/>
                <a:gd name="T50" fmla="*/ 94 w 307"/>
                <a:gd name="T51" fmla="*/ 317 h 551"/>
                <a:gd name="T52" fmla="*/ 152 w 307"/>
                <a:gd name="T53" fmla="*/ 361 h 551"/>
                <a:gd name="T54" fmla="*/ 129 w 307"/>
                <a:gd name="T55" fmla="*/ 294 h 551"/>
                <a:gd name="T56" fmla="*/ 124 w 307"/>
                <a:gd name="T57" fmla="*/ 281 h 551"/>
                <a:gd name="T58" fmla="*/ 212 w 307"/>
                <a:gd name="T59" fmla="*/ 223 h 551"/>
                <a:gd name="T60" fmla="*/ 268 w 307"/>
                <a:gd name="T61" fmla="*/ 228 h 551"/>
                <a:gd name="T62" fmla="*/ 295 w 307"/>
                <a:gd name="T63" fmla="*/ 256 h 551"/>
                <a:gd name="T64" fmla="*/ 301 w 307"/>
                <a:gd name="T65" fmla="*/ 319 h 551"/>
                <a:gd name="T66" fmla="*/ 293 w 307"/>
                <a:gd name="T67" fmla="*/ 346 h 551"/>
                <a:gd name="T68" fmla="*/ 233 w 307"/>
                <a:gd name="T69" fmla="*/ 382 h 551"/>
                <a:gd name="T70" fmla="*/ 306 w 307"/>
                <a:gd name="T71" fmla="*/ 380 h 551"/>
                <a:gd name="T72" fmla="*/ 199 w 307"/>
                <a:gd name="T73" fmla="*/ 491 h 551"/>
                <a:gd name="T74" fmla="*/ 162 w 307"/>
                <a:gd name="T75" fmla="*/ 522 h 551"/>
                <a:gd name="T76" fmla="*/ 90 w 307"/>
                <a:gd name="T77" fmla="*/ 527 h 551"/>
                <a:gd name="T78" fmla="*/ 81 w 307"/>
                <a:gd name="T79" fmla="*/ 524 h 551"/>
                <a:gd name="T80" fmla="*/ 143 w 307"/>
                <a:gd name="T81" fmla="*/ 509 h 551"/>
                <a:gd name="T82" fmla="*/ 124 w 307"/>
                <a:gd name="T83" fmla="*/ 454 h 551"/>
                <a:gd name="T84" fmla="*/ 87 w 307"/>
                <a:gd name="T85" fmla="*/ 453 h 551"/>
                <a:gd name="T86" fmla="*/ 121 w 307"/>
                <a:gd name="T87" fmla="*/ 454 h 551"/>
                <a:gd name="T88" fmla="*/ 104 w 307"/>
                <a:gd name="T89" fmla="*/ 482 h 551"/>
                <a:gd name="T90" fmla="*/ 44 w 307"/>
                <a:gd name="T91" fmla="*/ 453 h 551"/>
                <a:gd name="T92" fmla="*/ 41 w 307"/>
                <a:gd name="T93" fmla="*/ 446 h 551"/>
                <a:gd name="T94" fmla="*/ 74 w 307"/>
                <a:gd name="T95" fmla="*/ 442 h 551"/>
                <a:gd name="T96" fmla="*/ 93 w 307"/>
                <a:gd name="T97" fmla="*/ 415 h 551"/>
                <a:gd name="T98" fmla="*/ 88 w 307"/>
                <a:gd name="T99" fmla="*/ 335 h 551"/>
                <a:gd name="T100" fmla="*/ 85 w 307"/>
                <a:gd name="T101" fmla="*/ 235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7" h="551">
                  <a:moveTo>
                    <a:pt x="91" y="320"/>
                  </a:moveTo>
                  <a:cubicBezTo>
                    <a:pt x="88" y="320"/>
                    <a:pt x="84" y="321"/>
                    <a:pt x="83" y="325"/>
                  </a:cubicBezTo>
                  <a:cubicBezTo>
                    <a:pt x="83" y="328"/>
                    <a:pt x="85" y="330"/>
                    <a:pt x="86" y="332"/>
                  </a:cubicBezTo>
                  <a:cubicBezTo>
                    <a:pt x="87" y="331"/>
                    <a:pt x="87" y="331"/>
                    <a:pt x="88" y="331"/>
                  </a:cubicBezTo>
                  <a:cubicBezTo>
                    <a:pt x="91" y="335"/>
                    <a:pt x="95" y="331"/>
                    <a:pt x="96" y="328"/>
                  </a:cubicBezTo>
                  <a:cubicBezTo>
                    <a:pt x="97" y="325"/>
                    <a:pt x="95" y="321"/>
                    <a:pt x="91" y="320"/>
                  </a:cubicBezTo>
                  <a:close/>
                  <a:moveTo>
                    <a:pt x="135" y="496"/>
                  </a:moveTo>
                  <a:cubicBezTo>
                    <a:pt x="139" y="499"/>
                    <a:pt x="143" y="502"/>
                    <a:pt x="147" y="505"/>
                  </a:cubicBezTo>
                  <a:cubicBezTo>
                    <a:pt x="148" y="504"/>
                    <a:pt x="148" y="504"/>
                    <a:pt x="148" y="505"/>
                  </a:cubicBezTo>
                  <a:cubicBezTo>
                    <a:pt x="148" y="505"/>
                    <a:pt x="148" y="505"/>
                    <a:pt x="148" y="506"/>
                  </a:cubicBezTo>
                  <a:cubicBezTo>
                    <a:pt x="152" y="509"/>
                    <a:pt x="156" y="514"/>
                    <a:pt x="159" y="515"/>
                  </a:cubicBezTo>
                  <a:cubicBezTo>
                    <a:pt x="162" y="516"/>
                    <a:pt x="161" y="516"/>
                    <a:pt x="163" y="513"/>
                  </a:cubicBezTo>
                  <a:cubicBezTo>
                    <a:pt x="166" y="510"/>
                    <a:pt x="167" y="506"/>
                    <a:pt x="169" y="503"/>
                  </a:cubicBezTo>
                  <a:cubicBezTo>
                    <a:pt x="172" y="498"/>
                    <a:pt x="175" y="492"/>
                    <a:pt x="178" y="488"/>
                  </a:cubicBezTo>
                  <a:cubicBezTo>
                    <a:pt x="169" y="484"/>
                    <a:pt x="161" y="480"/>
                    <a:pt x="153" y="475"/>
                  </a:cubicBezTo>
                  <a:cubicBezTo>
                    <a:pt x="147" y="482"/>
                    <a:pt x="141" y="489"/>
                    <a:pt x="135" y="496"/>
                  </a:cubicBezTo>
                  <a:close/>
                  <a:moveTo>
                    <a:pt x="128" y="298"/>
                  </a:moveTo>
                  <a:cubicBezTo>
                    <a:pt x="126" y="299"/>
                    <a:pt x="123" y="300"/>
                    <a:pt x="121" y="303"/>
                  </a:cubicBezTo>
                  <a:cubicBezTo>
                    <a:pt x="119" y="307"/>
                    <a:pt x="122" y="311"/>
                    <a:pt x="126" y="312"/>
                  </a:cubicBezTo>
                  <a:cubicBezTo>
                    <a:pt x="127" y="307"/>
                    <a:pt x="127" y="303"/>
                    <a:pt x="128" y="298"/>
                  </a:cubicBezTo>
                  <a:close/>
                  <a:moveTo>
                    <a:pt x="198" y="489"/>
                  </a:moveTo>
                  <a:cubicBezTo>
                    <a:pt x="207" y="473"/>
                    <a:pt x="219" y="460"/>
                    <a:pt x="225" y="442"/>
                  </a:cubicBezTo>
                  <a:cubicBezTo>
                    <a:pt x="231" y="422"/>
                    <a:pt x="232" y="402"/>
                    <a:pt x="228" y="383"/>
                  </a:cubicBezTo>
                  <a:cubicBezTo>
                    <a:pt x="216" y="383"/>
                    <a:pt x="203" y="381"/>
                    <a:pt x="191" y="378"/>
                  </a:cubicBezTo>
                  <a:cubicBezTo>
                    <a:pt x="178" y="375"/>
                    <a:pt x="165" y="370"/>
                    <a:pt x="154" y="363"/>
                  </a:cubicBezTo>
                  <a:cubicBezTo>
                    <a:pt x="153" y="365"/>
                    <a:pt x="153" y="367"/>
                    <a:pt x="152" y="369"/>
                  </a:cubicBezTo>
                  <a:cubicBezTo>
                    <a:pt x="153" y="369"/>
                    <a:pt x="153" y="371"/>
                    <a:pt x="152" y="371"/>
                  </a:cubicBezTo>
                  <a:cubicBezTo>
                    <a:pt x="152" y="371"/>
                    <a:pt x="151" y="371"/>
                    <a:pt x="151" y="372"/>
                  </a:cubicBezTo>
                  <a:cubicBezTo>
                    <a:pt x="141" y="394"/>
                    <a:pt x="121" y="410"/>
                    <a:pt x="98" y="419"/>
                  </a:cubicBezTo>
                  <a:cubicBezTo>
                    <a:pt x="123" y="452"/>
                    <a:pt x="157" y="476"/>
                    <a:pt x="197" y="489"/>
                  </a:cubicBezTo>
                  <a:cubicBezTo>
                    <a:pt x="197" y="489"/>
                    <a:pt x="198" y="489"/>
                    <a:pt x="198" y="489"/>
                  </a:cubicBezTo>
                  <a:close/>
                  <a:moveTo>
                    <a:pt x="288" y="346"/>
                  </a:moveTo>
                  <a:cubicBezTo>
                    <a:pt x="292" y="341"/>
                    <a:pt x="288" y="337"/>
                    <a:pt x="283" y="337"/>
                  </a:cubicBezTo>
                  <a:cubicBezTo>
                    <a:pt x="282" y="337"/>
                    <a:pt x="282" y="337"/>
                    <a:pt x="282" y="337"/>
                  </a:cubicBezTo>
                  <a:cubicBezTo>
                    <a:pt x="280" y="340"/>
                    <a:pt x="279" y="344"/>
                    <a:pt x="277" y="347"/>
                  </a:cubicBezTo>
                  <a:cubicBezTo>
                    <a:pt x="281" y="347"/>
                    <a:pt x="285" y="350"/>
                    <a:pt x="288" y="346"/>
                  </a:cubicBezTo>
                  <a:close/>
                  <a:moveTo>
                    <a:pt x="301" y="380"/>
                  </a:moveTo>
                  <a:cubicBezTo>
                    <a:pt x="299" y="377"/>
                    <a:pt x="295" y="376"/>
                    <a:pt x="292" y="378"/>
                  </a:cubicBezTo>
                  <a:cubicBezTo>
                    <a:pt x="288" y="380"/>
                    <a:pt x="289" y="383"/>
                    <a:pt x="289" y="386"/>
                  </a:cubicBezTo>
                  <a:cubicBezTo>
                    <a:pt x="289" y="386"/>
                    <a:pt x="289" y="386"/>
                    <a:pt x="289" y="387"/>
                  </a:cubicBezTo>
                  <a:cubicBezTo>
                    <a:pt x="288" y="389"/>
                    <a:pt x="292" y="390"/>
                    <a:pt x="294" y="390"/>
                  </a:cubicBezTo>
                  <a:cubicBezTo>
                    <a:pt x="295" y="390"/>
                    <a:pt x="297" y="390"/>
                    <a:pt x="299" y="389"/>
                  </a:cubicBezTo>
                  <a:cubicBezTo>
                    <a:pt x="301" y="387"/>
                    <a:pt x="302" y="383"/>
                    <a:pt x="301" y="380"/>
                  </a:cubicBezTo>
                  <a:close/>
                  <a:moveTo>
                    <a:pt x="91" y="536"/>
                  </a:moveTo>
                  <a:cubicBezTo>
                    <a:pt x="88" y="533"/>
                    <a:pt x="86" y="530"/>
                    <a:pt x="83" y="527"/>
                  </a:cubicBezTo>
                  <a:cubicBezTo>
                    <a:pt x="81" y="532"/>
                    <a:pt x="81" y="538"/>
                    <a:pt x="85" y="542"/>
                  </a:cubicBezTo>
                  <a:cubicBezTo>
                    <a:pt x="86" y="543"/>
                    <a:pt x="89" y="545"/>
                    <a:pt x="91" y="545"/>
                  </a:cubicBezTo>
                  <a:cubicBezTo>
                    <a:pt x="97" y="544"/>
                    <a:pt x="93" y="539"/>
                    <a:pt x="91" y="536"/>
                  </a:cubicBezTo>
                  <a:close/>
                  <a:moveTo>
                    <a:pt x="193" y="373"/>
                  </a:moveTo>
                  <a:cubicBezTo>
                    <a:pt x="214" y="378"/>
                    <a:pt x="237" y="382"/>
                    <a:pt x="256" y="367"/>
                  </a:cubicBezTo>
                  <a:cubicBezTo>
                    <a:pt x="272" y="354"/>
                    <a:pt x="278" y="333"/>
                    <a:pt x="284" y="314"/>
                  </a:cubicBezTo>
                  <a:cubicBezTo>
                    <a:pt x="284" y="314"/>
                    <a:pt x="285" y="314"/>
                    <a:pt x="285" y="314"/>
                  </a:cubicBezTo>
                  <a:cubicBezTo>
                    <a:pt x="282" y="311"/>
                    <a:pt x="279" y="307"/>
                    <a:pt x="277" y="303"/>
                  </a:cubicBezTo>
                  <a:cubicBezTo>
                    <a:pt x="277" y="304"/>
                    <a:pt x="276" y="305"/>
                    <a:pt x="276" y="306"/>
                  </a:cubicBezTo>
                  <a:cubicBezTo>
                    <a:pt x="277" y="308"/>
                    <a:pt x="274" y="309"/>
                    <a:pt x="272" y="307"/>
                  </a:cubicBezTo>
                  <a:cubicBezTo>
                    <a:pt x="263" y="295"/>
                    <a:pt x="255" y="281"/>
                    <a:pt x="251" y="266"/>
                  </a:cubicBezTo>
                  <a:cubicBezTo>
                    <a:pt x="225" y="278"/>
                    <a:pt x="198" y="284"/>
                    <a:pt x="170" y="286"/>
                  </a:cubicBezTo>
                  <a:cubicBezTo>
                    <a:pt x="168" y="286"/>
                    <a:pt x="167" y="283"/>
                    <a:pt x="168" y="282"/>
                  </a:cubicBezTo>
                  <a:cubicBezTo>
                    <a:pt x="157" y="285"/>
                    <a:pt x="147" y="286"/>
                    <a:pt x="136" y="284"/>
                  </a:cubicBezTo>
                  <a:cubicBezTo>
                    <a:pt x="132" y="307"/>
                    <a:pt x="126" y="328"/>
                    <a:pt x="144" y="348"/>
                  </a:cubicBezTo>
                  <a:cubicBezTo>
                    <a:pt x="157" y="362"/>
                    <a:pt x="175" y="369"/>
                    <a:pt x="193" y="373"/>
                  </a:cubicBezTo>
                  <a:close/>
                  <a:moveTo>
                    <a:pt x="175" y="281"/>
                  </a:moveTo>
                  <a:cubicBezTo>
                    <a:pt x="201" y="278"/>
                    <a:pt x="226" y="272"/>
                    <a:pt x="250" y="263"/>
                  </a:cubicBezTo>
                  <a:cubicBezTo>
                    <a:pt x="250" y="263"/>
                    <a:pt x="250" y="263"/>
                    <a:pt x="251" y="263"/>
                  </a:cubicBezTo>
                  <a:cubicBezTo>
                    <a:pt x="251" y="262"/>
                    <a:pt x="252" y="261"/>
                    <a:pt x="253" y="262"/>
                  </a:cubicBezTo>
                  <a:cubicBezTo>
                    <a:pt x="259" y="275"/>
                    <a:pt x="264" y="288"/>
                    <a:pt x="272" y="300"/>
                  </a:cubicBezTo>
                  <a:cubicBezTo>
                    <a:pt x="273" y="299"/>
                    <a:pt x="274" y="297"/>
                    <a:pt x="275" y="296"/>
                  </a:cubicBezTo>
                  <a:cubicBezTo>
                    <a:pt x="276" y="295"/>
                    <a:pt x="278" y="295"/>
                    <a:pt x="278" y="296"/>
                  </a:cubicBezTo>
                  <a:cubicBezTo>
                    <a:pt x="282" y="304"/>
                    <a:pt x="287" y="313"/>
                    <a:pt x="297" y="315"/>
                  </a:cubicBezTo>
                  <a:cubicBezTo>
                    <a:pt x="296" y="306"/>
                    <a:pt x="296" y="296"/>
                    <a:pt x="293" y="287"/>
                  </a:cubicBezTo>
                  <a:cubicBezTo>
                    <a:pt x="291" y="280"/>
                    <a:pt x="285" y="272"/>
                    <a:pt x="284" y="264"/>
                  </a:cubicBezTo>
                  <a:cubicBezTo>
                    <a:pt x="283" y="259"/>
                    <a:pt x="286" y="255"/>
                    <a:pt x="291" y="255"/>
                  </a:cubicBezTo>
                  <a:cubicBezTo>
                    <a:pt x="286" y="251"/>
                    <a:pt x="281" y="245"/>
                    <a:pt x="274" y="248"/>
                  </a:cubicBezTo>
                  <a:cubicBezTo>
                    <a:pt x="273" y="249"/>
                    <a:pt x="272" y="247"/>
                    <a:pt x="272" y="246"/>
                  </a:cubicBezTo>
                  <a:cubicBezTo>
                    <a:pt x="272" y="241"/>
                    <a:pt x="270" y="237"/>
                    <a:pt x="268" y="233"/>
                  </a:cubicBezTo>
                  <a:cubicBezTo>
                    <a:pt x="268" y="236"/>
                    <a:pt x="266" y="239"/>
                    <a:pt x="261" y="240"/>
                  </a:cubicBezTo>
                  <a:cubicBezTo>
                    <a:pt x="255" y="241"/>
                    <a:pt x="246" y="235"/>
                    <a:pt x="240" y="234"/>
                  </a:cubicBezTo>
                  <a:cubicBezTo>
                    <a:pt x="231" y="231"/>
                    <a:pt x="222" y="229"/>
                    <a:pt x="212" y="229"/>
                  </a:cubicBezTo>
                  <a:cubicBezTo>
                    <a:pt x="173" y="227"/>
                    <a:pt x="145" y="247"/>
                    <a:pt x="127" y="279"/>
                  </a:cubicBezTo>
                  <a:cubicBezTo>
                    <a:pt x="144" y="282"/>
                    <a:pt x="159" y="281"/>
                    <a:pt x="174" y="275"/>
                  </a:cubicBezTo>
                  <a:cubicBezTo>
                    <a:pt x="176" y="275"/>
                    <a:pt x="178" y="277"/>
                    <a:pt x="177" y="279"/>
                  </a:cubicBezTo>
                  <a:cubicBezTo>
                    <a:pt x="176" y="280"/>
                    <a:pt x="176" y="280"/>
                    <a:pt x="175" y="281"/>
                  </a:cubicBezTo>
                  <a:close/>
                  <a:moveTo>
                    <a:pt x="14" y="93"/>
                  </a:moveTo>
                  <a:cubicBezTo>
                    <a:pt x="19" y="107"/>
                    <a:pt x="25" y="120"/>
                    <a:pt x="36" y="130"/>
                  </a:cubicBezTo>
                  <a:cubicBezTo>
                    <a:pt x="46" y="140"/>
                    <a:pt x="58" y="142"/>
                    <a:pt x="70" y="148"/>
                  </a:cubicBezTo>
                  <a:cubicBezTo>
                    <a:pt x="70" y="147"/>
                    <a:pt x="70" y="146"/>
                    <a:pt x="71" y="145"/>
                  </a:cubicBezTo>
                  <a:cubicBezTo>
                    <a:pt x="96" y="128"/>
                    <a:pt x="104" y="96"/>
                    <a:pt x="101" y="68"/>
                  </a:cubicBezTo>
                  <a:cubicBezTo>
                    <a:pt x="99" y="38"/>
                    <a:pt x="76" y="4"/>
                    <a:pt x="41" y="11"/>
                  </a:cubicBezTo>
                  <a:cubicBezTo>
                    <a:pt x="3" y="18"/>
                    <a:pt x="6" y="66"/>
                    <a:pt x="14" y="93"/>
                  </a:cubicBezTo>
                  <a:close/>
                  <a:moveTo>
                    <a:pt x="38" y="449"/>
                  </a:moveTo>
                  <a:cubicBezTo>
                    <a:pt x="34" y="454"/>
                    <a:pt x="29" y="461"/>
                    <a:pt x="34" y="468"/>
                  </a:cubicBezTo>
                  <a:cubicBezTo>
                    <a:pt x="38" y="474"/>
                    <a:pt x="40" y="464"/>
                    <a:pt x="40" y="461"/>
                  </a:cubicBezTo>
                  <a:cubicBezTo>
                    <a:pt x="40" y="457"/>
                    <a:pt x="39" y="453"/>
                    <a:pt x="38" y="449"/>
                  </a:cubicBezTo>
                  <a:close/>
                  <a:moveTo>
                    <a:pt x="71" y="149"/>
                  </a:moveTo>
                  <a:cubicBezTo>
                    <a:pt x="57" y="153"/>
                    <a:pt x="42" y="143"/>
                    <a:pt x="32" y="134"/>
                  </a:cubicBezTo>
                  <a:cubicBezTo>
                    <a:pt x="18" y="121"/>
                    <a:pt x="11" y="103"/>
                    <a:pt x="6" y="85"/>
                  </a:cubicBezTo>
                  <a:cubicBezTo>
                    <a:pt x="0" y="55"/>
                    <a:pt x="3" y="11"/>
                    <a:pt x="42" y="5"/>
                  </a:cubicBezTo>
                  <a:cubicBezTo>
                    <a:pt x="75" y="0"/>
                    <a:pt x="100" y="28"/>
                    <a:pt x="105" y="58"/>
                  </a:cubicBezTo>
                  <a:cubicBezTo>
                    <a:pt x="112" y="91"/>
                    <a:pt x="103" y="129"/>
                    <a:pt x="74" y="149"/>
                  </a:cubicBezTo>
                  <a:cubicBezTo>
                    <a:pt x="90" y="202"/>
                    <a:pt x="96" y="261"/>
                    <a:pt x="89" y="316"/>
                  </a:cubicBezTo>
                  <a:cubicBezTo>
                    <a:pt x="91" y="316"/>
                    <a:pt x="92" y="316"/>
                    <a:pt x="93" y="316"/>
                  </a:cubicBezTo>
                  <a:cubicBezTo>
                    <a:pt x="94" y="316"/>
                    <a:pt x="94" y="316"/>
                    <a:pt x="94" y="316"/>
                  </a:cubicBezTo>
                  <a:cubicBezTo>
                    <a:pt x="94" y="316"/>
                    <a:pt x="94" y="316"/>
                    <a:pt x="94" y="316"/>
                  </a:cubicBezTo>
                  <a:cubicBezTo>
                    <a:pt x="94" y="316"/>
                    <a:pt x="94" y="316"/>
                    <a:pt x="94" y="317"/>
                  </a:cubicBezTo>
                  <a:cubicBezTo>
                    <a:pt x="100" y="319"/>
                    <a:pt x="102" y="326"/>
                    <a:pt x="99" y="332"/>
                  </a:cubicBezTo>
                  <a:cubicBezTo>
                    <a:pt x="98" y="334"/>
                    <a:pt x="95" y="335"/>
                    <a:pt x="93" y="336"/>
                  </a:cubicBezTo>
                  <a:cubicBezTo>
                    <a:pt x="106" y="357"/>
                    <a:pt x="122" y="367"/>
                    <a:pt x="147" y="369"/>
                  </a:cubicBezTo>
                  <a:cubicBezTo>
                    <a:pt x="149" y="366"/>
                    <a:pt x="150" y="364"/>
                    <a:pt x="152" y="361"/>
                  </a:cubicBezTo>
                  <a:cubicBezTo>
                    <a:pt x="146" y="357"/>
                    <a:pt x="141" y="353"/>
                    <a:pt x="137" y="347"/>
                  </a:cubicBezTo>
                  <a:cubicBezTo>
                    <a:pt x="129" y="337"/>
                    <a:pt x="126" y="326"/>
                    <a:pt x="126" y="314"/>
                  </a:cubicBezTo>
                  <a:cubicBezTo>
                    <a:pt x="121" y="315"/>
                    <a:pt x="116" y="309"/>
                    <a:pt x="117" y="304"/>
                  </a:cubicBezTo>
                  <a:cubicBezTo>
                    <a:pt x="118" y="299"/>
                    <a:pt x="124" y="293"/>
                    <a:pt x="129" y="294"/>
                  </a:cubicBezTo>
                  <a:cubicBezTo>
                    <a:pt x="130" y="290"/>
                    <a:pt x="132" y="287"/>
                    <a:pt x="133" y="283"/>
                  </a:cubicBezTo>
                  <a:cubicBezTo>
                    <a:pt x="131" y="282"/>
                    <a:pt x="129" y="282"/>
                    <a:pt x="126" y="281"/>
                  </a:cubicBezTo>
                  <a:cubicBezTo>
                    <a:pt x="126" y="281"/>
                    <a:pt x="126" y="281"/>
                    <a:pt x="126" y="282"/>
                  </a:cubicBezTo>
                  <a:cubicBezTo>
                    <a:pt x="125" y="283"/>
                    <a:pt x="124" y="282"/>
                    <a:pt x="124" y="281"/>
                  </a:cubicBezTo>
                  <a:cubicBezTo>
                    <a:pt x="124" y="281"/>
                    <a:pt x="125" y="280"/>
                    <a:pt x="125" y="280"/>
                  </a:cubicBezTo>
                  <a:cubicBezTo>
                    <a:pt x="125" y="280"/>
                    <a:pt x="125" y="279"/>
                    <a:pt x="125" y="279"/>
                  </a:cubicBezTo>
                  <a:cubicBezTo>
                    <a:pt x="130" y="257"/>
                    <a:pt x="151" y="239"/>
                    <a:pt x="172" y="230"/>
                  </a:cubicBezTo>
                  <a:cubicBezTo>
                    <a:pt x="185" y="225"/>
                    <a:pt x="198" y="223"/>
                    <a:pt x="212" y="223"/>
                  </a:cubicBezTo>
                  <a:cubicBezTo>
                    <a:pt x="218" y="224"/>
                    <a:pt x="225" y="225"/>
                    <a:pt x="231" y="226"/>
                  </a:cubicBezTo>
                  <a:cubicBezTo>
                    <a:pt x="235" y="227"/>
                    <a:pt x="264" y="236"/>
                    <a:pt x="264" y="230"/>
                  </a:cubicBezTo>
                  <a:cubicBezTo>
                    <a:pt x="263" y="228"/>
                    <a:pt x="265" y="227"/>
                    <a:pt x="266" y="228"/>
                  </a:cubicBezTo>
                  <a:cubicBezTo>
                    <a:pt x="267" y="227"/>
                    <a:pt x="268" y="227"/>
                    <a:pt x="268" y="228"/>
                  </a:cubicBezTo>
                  <a:cubicBezTo>
                    <a:pt x="272" y="232"/>
                    <a:pt x="275" y="238"/>
                    <a:pt x="276" y="243"/>
                  </a:cubicBezTo>
                  <a:cubicBezTo>
                    <a:pt x="283" y="242"/>
                    <a:pt x="290" y="246"/>
                    <a:pt x="294" y="252"/>
                  </a:cubicBezTo>
                  <a:cubicBezTo>
                    <a:pt x="295" y="253"/>
                    <a:pt x="295" y="255"/>
                    <a:pt x="294" y="255"/>
                  </a:cubicBezTo>
                  <a:cubicBezTo>
                    <a:pt x="294" y="255"/>
                    <a:pt x="294" y="256"/>
                    <a:pt x="295" y="256"/>
                  </a:cubicBezTo>
                  <a:cubicBezTo>
                    <a:pt x="296" y="256"/>
                    <a:pt x="295" y="258"/>
                    <a:pt x="294" y="257"/>
                  </a:cubicBezTo>
                  <a:cubicBezTo>
                    <a:pt x="284" y="255"/>
                    <a:pt x="295" y="276"/>
                    <a:pt x="295" y="278"/>
                  </a:cubicBezTo>
                  <a:cubicBezTo>
                    <a:pt x="297" y="282"/>
                    <a:pt x="299" y="287"/>
                    <a:pt x="300" y="291"/>
                  </a:cubicBezTo>
                  <a:cubicBezTo>
                    <a:pt x="302" y="300"/>
                    <a:pt x="303" y="310"/>
                    <a:pt x="301" y="319"/>
                  </a:cubicBezTo>
                  <a:cubicBezTo>
                    <a:pt x="301" y="321"/>
                    <a:pt x="298" y="322"/>
                    <a:pt x="297" y="320"/>
                  </a:cubicBezTo>
                  <a:cubicBezTo>
                    <a:pt x="294" y="319"/>
                    <a:pt x="291" y="318"/>
                    <a:pt x="289" y="317"/>
                  </a:cubicBezTo>
                  <a:cubicBezTo>
                    <a:pt x="287" y="322"/>
                    <a:pt x="285" y="327"/>
                    <a:pt x="283" y="333"/>
                  </a:cubicBezTo>
                  <a:cubicBezTo>
                    <a:pt x="290" y="332"/>
                    <a:pt x="296" y="340"/>
                    <a:pt x="293" y="346"/>
                  </a:cubicBezTo>
                  <a:cubicBezTo>
                    <a:pt x="292" y="349"/>
                    <a:pt x="289" y="351"/>
                    <a:pt x="286" y="352"/>
                  </a:cubicBezTo>
                  <a:cubicBezTo>
                    <a:pt x="283" y="352"/>
                    <a:pt x="278" y="352"/>
                    <a:pt x="276" y="350"/>
                  </a:cubicBezTo>
                  <a:cubicBezTo>
                    <a:pt x="271" y="359"/>
                    <a:pt x="264" y="367"/>
                    <a:pt x="255" y="374"/>
                  </a:cubicBezTo>
                  <a:cubicBezTo>
                    <a:pt x="248" y="379"/>
                    <a:pt x="241" y="381"/>
                    <a:pt x="233" y="382"/>
                  </a:cubicBezTo>
                  <a:cubicBezTo>
                    <a:pt x="234" y="387"/>
                    <a:pt x="234" y="392"/>
                    <a:pt x="235" y="398"/>
                  </a:cubicBezTo>
                  <a:cubicBezTo>
                    <a:pt x="253" y="401"/>
                    <a:pt x="268" y="396"/>
                    <a:pt x="284" y="385"/>
                  </a:cubicBezTo>
                  <a:cubicBezTo>
                    <a:pt x="283" y="381"/>
                    <a:pt x="286" y="375"/>
                    <a:pt x="291" y="373"/>
                  </a:cubicBezTo>
                  <a:cubicBezTo>
                    <a:pt x="297" y="371"/>
                    <a:pt x="304" y="374"/>
                    <a:pt x="306" y="380"/>
                  </a:cubicBezTo>
                  <a:cubicBezTo>
                    <a:pt x="307" y="387"/>
                    <a:pt x="304" y="393"/>
                    <a:pt x="297" y="394"/>
                  </a:cubicBezTo>
                  <a:cubicBezTo>
                    <a:pt x="294" y="395"/>
                    <a:pt x="287" y="393"/>
                    <a:pt x="286" y="389"/>
                  </a:cubicBezTo>
                  <a:cubicBezTo>
                    <a:pt x="273" y="402"/>
                    <a:pt x="252" y="406"/>
                    <a:pt x="235" y="401"/>
                  </a:cubicBezTo>
                  <a:cubicBezTo>
                    <a:pt x="236" y="434"/>
                    <a:pt x="227" y="474"/>
                    <a:pt x="199" y="491"/>
                  </a:cubicBezTo>
                  <a:cubicBezTo>
                    <a:pt x="199" y="493"/>
                    <a:pt x="198" y="495"/>
                    <a:pt x="196" y="494"/>
                  </a:cubicBezTo>
                  <a:cubicBezTo>
                    <a:pt x="191" y="493"/>
                    <a:pt x="187" y="491"/>
                    <a:pt x="182" y="490"/>
                  </a:cubicBezTo>
                  <a:cubicBezTo>
                    <a:pt x="178" y="498"/>
                    <a:pt x="173" y="506"/>
                    <a:pt x="169" y="514"/>
                  </a:cubicBezTo>
                  <a:cubicBezTo>
                    <a:pt x="167" y="517"/>
                    <a:pt x="166" y="522"/>
                    <a:pt x="162" y="522"/>
                  </a:cubicBezTo>
                  <a:cubicBezTo>
                    <a:pt x="158" y="523"/>
                    <a:pt x="154" y="518"/>
                    <a:pt x="152" y="515"/>
                  </a:cubicBezTo>
                  <a:cubicBezTo>
                    <a:pt x="150" y="514"/>
                    <a:pt x="148" y="512"/>
                    <a:pt x="147" y="511"/>
                  </a:cubicBezTo>
                  <a:cubicBezTo>
                    <a:pt x="144" y="517"/>
                    <a:pt x="138" y="520"/>
                    <a:pt x="131" y="522"/>
                  </a:cubicBezTo>
                  <a:cubicBezTo>
                    <a:pt x="119" y="526"/>
                    <a:pt x="103" y="528"/>
                    <a:pt x="90" y="527"/>
                  </a:cubicBezTo>
                  <a:cubicBezTo>
                    <a:pt x="92" y="530"/>
                    <a:pt x="94" y="532"/>
                    <a:pt x="96" y="535"/>
                  </a:cubicBezTo>
                  <a:cubicBezTo>
                    <a:pt x="98" y="537"/>
                    <a:pt x="100" y="540"/>
                    <a:pt x="100" y="543"/>
                  </a:cubicBezTo>
                  <a:cubicBezTo>
                    <a:pt x="99" y="548"/>
                    <a:pt x="92" y="551"/>
                    <a:pt x="87" y="549"/>
                  </a:cubicBezTo>
                  <a:cubicBezTo>
                    <a:pt x="77" y="546"/>
                    <a:pt x="75" y="532"/>
                    <a:pt x="81" y="524"/>
                  </a:cubicBezTo>
                  <a:cubicBezTo>
                    <a:pt x="81" y="524"/>
                    <a:pt x="81" y="523"/>
                    <a:pt x="82" y="523"/>
                  </a:cubicBezTo>
                  <a:cubicBezTo>
                    <a:pt x="82" y="522"/>
                    <a:pt x="83" y="522"/>
                    <a:pt x="84" y="521"/>
                  </a:cubicBezTo>
                  <a:cubicBezTo>
                    <a:pt x="84" y="521"/>
                    <a:pt x="85" y="521"/>
                    <a:pt x="85" y="522"/>
                  </a:cubicBezTo>
                  <a:cubicBezTo>
                    <a:pt x="105" y="520"/>
                    <a:pt x="129" y="524"/>
                    <a:pt x="143" y="509"/>
                  </a:cubicBezTo>
                  <a:cubicBezTo>
                    <a:pt x="139" y="505"/>
                    <a:pt x="134" y="502"/>
                    <a:pt x="130" y="499"/>
                  </a:cubicBezTo>
                  <a:cubicBezTo>
                    <a:pt x="128" y="498"/>
                    <a:pt x="128" y="496"/>
                    <a:pt x="129" y="495"/>
                  </a:cubicBezTo>
                  <a:cubicBezTo>
                    <a:pt x="136" y="488"/>
                    <a:pt x="142" y="480"/>
                    <a:pt x="149" y="473"/>
                  </a:cubicBezTo>
                  <a:cubicBezTo>
                    <a:pt x="140" y="467"/>
                    <a:pt x="132" y="461"/>
                    <a:pt x="124" y="454"/>
                  </a:cubicBezTo>
                  <a:cubicBezTo>
                    <a:pt x="115" y="447"/>
                    <a:pt x="107" y="439"/>
                    <a:pt x="100" y="430"/>
                  </a:cubicBezTo>
                  <a:cubicBezTo>
                    <a:pt x="96" y="433"/>
                    <a:pt x="92" y="435"/>
                    <a:pt x="87" y="438"/>
                  </a:cubicBezTo>
                  <a:cubicBezTo>
                    <a:pt x="81" y="441"/>
                    <a:pt x="81" y="444"/>
                    <a:pt x="85" y="450"/>
                  </a:cubicBezTo>
                  <a:cubicBezTo>
                    <a:pt x="86" y="451"/>
                    <a:pt x="87" y="452"/>
                    <a:pt x="87" y="453"/>
                  </a:cubicBezTo>
                  <a:cubicBezTo>
                    <a:pt x="88" y="452"/>
                    <a:pt x="90" y="452"/>
                    <a:pt x="90" y="454"/>
                  </a:cubicBezTo>
                  <a:cubicBezTo>
                    <a:pt x="90" y="454"/>
                    <a:pt x="90" y="455"/>
                    <a:pt x="90" y="455"/>
                  </a:cubicBezTo>
                  <a:cubicBezTo>
                    <a:pt x="95" y="462"/>
                    <a:pt x="100" y="469"/>
                    <a:pt x="106" y="476"/>
                  </a:cubicBezTo>
                  <a:cubicBezTo>
                    <a:pt x="111" y="468"/>
                    <a:pt x="115" y="461"/>
                    <a:pt x="121" y="454"/>
                  </a:cubicBezTo>
                  <a:cubicBezTo>
                    <a:pt x="122" y="454"/>
                    <a:pt x="123" y="454"/>
                    <a:pt x="124" y="454"/>
                  </a:cubicBezTo>
                  <a:cubicBezTo>
                    <a:pt x="124" y="455"/>
                    <a:pt x="125" y="456"/>
                    <a:pt x="124" y="457"/>
                  </a:cubicBezTo>
                  <a:cubicBezTo>
                    <a:pt x="120" y="466"/>
                    <a:pt x="114" y="474"/>
                    <a:pt x="108" y="482"/>
                  </a:cubicBezTo>
                  <a:cubicBezTo>
                    <a:pt x="107" y="483"/>
                    <a:pt x="105" y="484"/>
                    <a:pt x="104" y="482"/>
                  </a:cubicBezTo>
                  <a:cubicBezTo>
                    <a:pt x="98" y="475"/>
                    <a:pt x="93" y="469"/>
                    <a:pt x="88" y="462"/>
                  </a:cubicBezTo>
                  <a:cubicBezTo>
                    <a:pt x="87" y="461"/>
                    <a:pt x="86" y="460"/>
                    <a:pt x="85" y="459"/>
                  </a:cubicBezTo>
                  <a:cubicBezTo>
                    <a:pt x="81" y="462"/>
                    <a:pt x="73" y="462"/>
                    <a:pt x="69" y="462"/>
                  </a:cubicBezTo>
                  <a:cubicBezTo>
                    <a:pt x="60" y="462"/>
                    <a:pt x="51" y="459"/>
                    <a:pt x="44" y="453"/>
                  </a:cubicBezTo>
                  <a:cubicBezTo>
                    <a:pt x="45" y="463"/>
                    <a:pt x="44" y="479"/>
                    <a:pt x="34" y="474"/>
                  </a:cubicBezTo>
                  <a:cubicBezTo>
                    <a:pt x="29" y="472"/>
                    <a:pt x="27" y="466"/>
                    <a:pt x="28" y="461"/>
                  </a:cubicBezTo>
                  <a:cubicBezTo>
                    <a:pt x="28" y="454"/>
                    <a:pt x="33" y="448"/>
                    <a:pt x="38" y="444"/>
                  </a:cubicBezTo>
                  <a:cubicBezTo>
                    <a:pt x="40" y="443"/>
                    <a:pt x="41" y="445"/>
                    <a:pt x="41" y="446"/>
                  </a:cubicBezTo>
                  <a:cubicBezTo>
                    <a:pt x="41" y="446"/>
                    <a:pt x="41" y="446"/>
                    <a:pt x="42" y="446"/>
                  </a:cubicBezTo>
                  <a:cubicBezTo>
                    <a:pt x="48" y="451"/>
                    <a:pt x="55" y="455"/>
                    <a:pt x="63" y="457"/>
                  </a:cubicBezTo>
                  <a:cubicBezTo>
                    <a:pt x="66" y="457"/>
                    <a:pt x="77" y="459"/>
                    <a:pt x="83" y="457"/>
                  </a:cubicBezTo>
                  <a:cubicBezTo>
                    <a:pt x="79" y="452"/>
                    <a:pt x="75" y="447"/>
                    <a:pt x="74" y="442"/>
                  </a:cubicBezTo>
                  <a:cubicBezTo>
                    <a:pt x="73" y="441"/>
                    <a:pt x="74" y="440"/>
                    <a:pt x="74" y="440"/>
                  </a:cubicBezTo>
                  <a:cubicBezTo>
                    <a:pt x="81" y="434"/>
                    <a:pt x="90" y="431"/>
                    <a:pt x="98" y="428"/>
                  </a:cubicBezTo>
                  <a:cubicBezTo>
                    <a:pt x="96" y="425"/>
                    <a:pt x="93" y="422"/>
                    <a:pt x="91" y="419"/>
                  </a:cubicBezTo>
                  <a:cubicBezTo>
                    <a:pt x="90" y="417"/>
                    <a:pt x="91" y="415"/>
                    <a:pt x="93" y="415"/>
                  </a:cubicBezTo>
                  <a:cubicBezTo>
                    <a:pt x="116" y="407"/>
                    <a:pt x="133" y="392"/>
                    <a:pt x="146" y="372"/>
                  </a:cubicBezTo>
                  <a:cubicBezTo>
                    <a:pt x="121" y="375"/>
                    <a:pt x="96" y="359"/>
                    <a:pt x="89" y="336"/>
                  </a:cubicBezTo>
                  <a:cubicBezTo>
                    <a:pt x="89" y="336"/>
                    <a:pt x="89" y="335"/>
                    <a:pt x="89" y="335"/>
                  </a:cubicBezTo>
                  <a:cubicBezTo>
                    <a:pt x="89" y="335"/>
                    <a:pt x="89" y="335"/>
                    <a:pt x="88" y="335"/>
                  </a:cubicBezTo>
                  <a:cubicBezTo>
                    <a:pt x="88" y="336"/>
                    <a:pt x="88" y="336"/>
                    <a:pt x="87" y="336"/>
                  </a:cubicBezTo>
                  <a:cubicBezTo>
                    <a:pt x="80" y="336"/>
                    <a:pt x="77" y="327"/>
                    <a:pt x="79" y="322"/>
                  </a:cubicBezTo>
                  <a:cubicBezTo>
                    <a:pt x="81" y="319"/>
                    <a:pt x="83" y="317"/>
                    <a:pt x="86" y="316"/>
                  </a:cubicBezTo>
                  <a:cubicBezTo>
                    <a:pt x="87" y="289"/>
                    <a:pt x="88" y="262"/>
                    <a:pt x="85" y="235"/>
                  </a:cubicBezTo>
                  <a:cubicBezTo>
                    <a:pt x="83" y="206"/>
                    <a:pt x="77" y="178"/>
                    <a:pt x="71" y="149"/>
                  </a:cubicBezTo>
                  <a:cubicBezTo>
                    <a:pt x="71" y="149"/>
                    <a:pt x="71" y="149"/>
                    <a:pt x="71" y="14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22" name="Freeform 185"/>
            <p:cNvSpPr/>
            <p:nvPr/>
          </p:nvSpPr>
          <p:spPr bwMode="auto">
            <a:xfrm>
              <a:off x="4016" y="884"/>
              <a:ext cx="253" cy="129"/>
            </a:xfrm>
            <a:custGeom>
              <a:avLst/>
              <a:gdLst>
                <a:gd name="T0" fmla="*/ 101 w 106"/>
                <a:gd name="T1" fmla="*/ 26 h 54"/>
                <a:gd name="T2" fmla="*/ 48 w 106"/>
                <a:gd name="T3" fmla="*/ 41 h 54"/>
                <a:gd name="T4" fmla="*/ 5 w 106"/>
                <a:gd name="T5" fmla="*/ 2 h 54"/>
                <a:gd name="T6" fmla="*/ 2 w 106"/>
                <a:gd name="T7" fmla="*/ 2 h 54"/>
                <a:gd name="T8" fmla="*/ 47 w 106"/>
                <a:gd name="T9" fmla="*/ 45 h 54"/>
                <a:gd name="T10" fmla="*/ 106 w 106"/>
                <a:gd name="T11" fmla="*/ 27 h 54"/>
                <a:gd name="T12" fmla="*/ 101 w 106"/>
                <a:gd name="T13" fmla="*/ 26 h 54"/>
              </a:gdLst>
              <a:ahLst/>
              <a:cxnLst>
                <a:cxn ang="0">
                  <a:pos x="T0" y="T1"/>
                </a:cxn>
                <a:cxn ang="0">
                  <a:pos x="T2" y="T3"/>
                </a:cxn>
                <a:cxn ang="0">
                  <a:pos x="T4" y="T5"/>
                </a:cxn>
                <a:cxn ang="0">
                  <a:pos x="T6" y="T7"/>
                </a:cxn>
                <a:cxn ang="0">
                  <a:pos x="T8" y="T9"/>
                </a:cxn>
                <a:cxn ang="0">
                  <a:pos x="T10" y="T11"/>
                </a:cxn>
                <a:cxn ang="0">
                  <a:pos x="T12" y="T13"/>
                </a:cxn>
              </a:cxnLst>
              <a:rect l="0" t="0" r="r" b="b"/>
              <a:pathLst>
                <a:path w="106" h="54">
                  <a:moveTo>
                    <a:pt x="101" y="26"/>
                  </a:moveTo>
                  <a:cubicBezTo>
                    <a:pt x="98" y="47"/>
                    <a:pt x="63" y="43"/>
                    <a:pt x="48" y="41"/>
                  </a:cubicBezTo>
                  <a:cubicBezTo>
                    <a:pt x="27" y="38"/>
                    <a:pt x="6" y="26"/>
                    <a:pt x="5" y="2"/>
                  </a:cubicBezTo>
                  <a:cubicBezTo>
                    <a:pt x="5" y="0"/>
                    <a:pt x="2" y="0"/>
                    <a:pt x="2" y="2"/>
                  </a:cubicBezTo>
                  <a:cubicBezTo>
                    <a:pt x="0" y="28"/>
                    <a:pt x="24" y="42"/>
                    <a:pt x="47" y="45"/>
                  </a:cubicBezTo>
                  <a:cubicBezTo>
                    <a:pt x="64" y="48"/>
                    <a:pt x="106" y="54"/>
                    <a:pt x="106" y="27"/>
                  </a:cubicBezTo>
                  <a:cubicBezTo>
                    <a:pt x="106" y="24"/>
                    <a:pt x="102" y="24"/>
                    <a:pt x="101" y="2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23" name="Freeform 186"/>
            <p:cNvSpPr/>
            <p:nvPr/>
          </p:nvSpPr>
          <p:spPr bwMode="auto">
            <a:xfrm>
              <a:off x="4133" y="891"/>
              <a:ext cx="29" cy="38"/>
            </a:xfrm>
            <a:custGeom>
              <a:avLst/>
              <a:gdLst>
                <a:gd name="T0" fmla="*/ 11 w 12"/>
                <a:gd name="T1" fmla="*/ 5 h 16"/>
                <a:gd name="T2" fmla="*/ 7 w 12"/>
                <a:gd name="T3" fmla="*/ 1 h 16"/>
                <a:gd name="T4" fmla="*/ 4 w 12"/>
                <a:gd name="T5" fmla="*/ 1 h 16"/>
                <a:gd name="T6" fmla="*/ 1 w 12"/>
                <a:gd name="T7" fmla="*/ 2 h 16"/>
                <a:gd name="T8" fmla="*/ 2 w 12"/>
                <a:gd name="T9" fmla="*/ 3 h 16"/>
                <a:gd name="T10" fmla="*/ 3 w 12"/>
                <a:gd name="T11" fmla="*/ 4 h 16"/>
                <a:gd name="T12" fmla="*/ 5 w 12"/>
                <a:gd name="T13" fmla="*/ 4 h 16"/>
                <a:gd name="T14" fmla="*/ 7 w 12"/>
                <a:gd name="T15" fmla="*/ 6 h 16"/>
                <a:gd name="T16" fmla="*/ 5 w 12"/>
                <a:gd name="T17" fmla="*/ 11 h 16"/>
                <a:gd name="T18" fmla="*/ 7 w 12"/>
                <a:gd name="T19" fmla="*/ 15 h 16"/>
                <a:gd name="T20" fmla="*/ 11 w 12"/>
                <a:gd name="T2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6">
                  <a:moveTo>
                    <a:pt x="11" y="5"/>
                  </a:moveTo>
                  <a:cubicBezTo>
                    <a:pt x="10" y="3"/>
                    <a:pt x="9" y="2"/>
                    <a:pt x="7" y="1"/>
                  </a:cubicBezTo>
                  <a:cubicBezTo>
                    <a:pt x="6" y="1"/>
                    <a:pt x="5" y="1"/>
                    <a:pt x="4" y="1"/>
                  </a:cubicBezTo>
                  <a:cubicBezTo>
                    <a:pt x="3" y="0"/>
                    <a:pt x="2" y="1"/>
                    <a:pt x="1" y="2"/>
                  </a:cubicBezTo>
                  <a:cubicBezTo>
                    <a:pt x="0" y="2"/>
                    <a:pt x="1" y="4"/>
                    <a:pt x="2" y="3"/>
                  </a:cubicBezTo>
                  <a:cubicBezTo>
                    <a:pt x="2" y="3"/>
                    <a:pt x="3" y="4"/>
                    <a:pt x="3" y="4"/>
                  </a:cubicBezTo>
                  <a:cubicBezTo>
                    <a:pt x="4" y="4"/>
                    <a:pt x="4" y="4"/>
                    <a:pt x="5" y="4"/>
                  </a:cubicBezTo>
                  <a:cubicBezTo>
                    <a:pt x="6" y="5"/>
                    <a:pt x="7" y="5"/>
                    <a:pt x="7" y="6"/>
                  </a:cubicBezTo>
                  <a:cubicBezTo>
                    <a:pt x="8" y="8"/>
                    <a:pt x="6" y="10"/>
                    <a:pt x="5" y="11"/>
                  </a:cubicBezTo>
                  <a:cubicBezTo>
                    <a:pt x="2" y="13"/>
                    <a:pt x="4" y="16"/>
                    <a:pt x="7" y="15"/>
                  </a:cubicBezTo>
                  <a:cubicBezTo>
                    <a:pt x="11" y="14"/>
                    <a:pt x="12" y="9"/>
                    <a:pt x="1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24" name="Freeform 187"/>
            <p:cNvSpPr/>
            <p:nvPr/>
          </p:nvSpPr>
          <p:spPr bwMode="auto">
            <a:xfrm>
              <a:off x="4067" y="839"/>
              <a:ext cx="30" cy="31"/>
            </a:xfrm>
            <a:custGeom>
              <a:avLst/>
              <a:gdLst>
                <a:gd name="T0" fmla="*/ 12 w 13"/>
                <a:gd name="T1" fmla="*/ 3 h 13"/>
                <a:gd name="T2" fmla="*/ 5 w 13"/>
                <a:gd name="T3" fmla="*/ 0 h 13"/>
                <a:gd name="T4" fmla="*/ 0 w 13"/>
                <a:gd name="T5" fmla="*/ 5 h 13"/>
                <a:gd name="T6" fmla="*/ 4 w 13"/>
                <a:gd name="T7" fmla="*/ 11 h 13"/>
                <a:gd name="T8" fmla="*/ 5 w 13"/>
                <a:gd name="T9" fmla="*/ 11 h 13"/>
                <a:gd name="T10" fmla="*/ 6 w 13"/>
                <a:gd name="T11" fmla="*/ 12 h 13"/>
                <a:gd name="T12" fmla="*/ 9 w 13"/>
                <a:gd name="T13" fmla="*/ 12 h 13"/>
                <a:gd name="T14" fmla="*/ 12 w 13"/>
                <a:gd name="T15" fmla="*/ 7 h 13"/>
                <a:gd name="T16" fmla="*/ 12 w 13"/>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3">
                  <a:moveTo>
                    <a:pt x="12" y="3"/>
                  </a:moveTo>
                  <a:cubicBezTo>
                    <a:pt x="10" y="1"/>
                    <a:pt x="8" y="0"/>
                    <a:pt x="5" y="0"/>
                  </a:cubicBezTo>
                  <a:cubicBezTo>
                    <a:pt x="2" y="1"/>
                    <a:pt x="1" y="3"/>
                    <a:pt x="0" y="5"/>
                  </a:cubicBezTo>
                  <a:cubicBezTo>
                    <a:pt x="0" y="8"/>
                    <a:pt x="1" y="12"/>
                    <a:pt x="4" y="11"/>
                  </a:cubicBezTo>
                  <a:cubicBezTo>
                    <a:pt x="5" y="11"/>
                    <a:pt x="5" y="11"/>
                    <a:pt x="5" y="11"/>
                  </a:cubicBezTo>
                  <a:cubicBezTo>
                    <a:pt x="5" y="12"/>
                    <a:pt x="6" y="12"/>
                    <a:pt x="6" y="12"/>
                  </a:cubicBezTo>
                  <a:cubicBezTo>
                    <a:pt x="7" y="13"/>
                    <a:pt x="9" y="13"/>
                    <a:pt x="9" y="12"/>
                  </a:cubicBezTo>
                  <a:cubicBezTo>
                    <a:pt x="10" y="10"/>
                    <a:pt x="11" y="9"/>
                    <a:pt x="12" y="7"/>
                  </a:cubicBezTo>
                  <a:cubicBezTo>
                    <a:pt x="13" y="6"/>
                    <a:pt x="13" y="5"/>
                    <a:pt x="12"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sp>
          <p:nvSpPr>
            <p:cNvPr id="25" name="Freeform 188"/>
            <p:cNvSpPr/>
            <p:nvPr/>
          </p:nvSpPr>
          <p:spPr bwMode="auto">
            <a:xfrm>
              <a:off x="4236" y="856"/>
              <a:ext cx="35" cy="38"/>
            </a:xfrm>
            <a:custGeom>
              <a:avLst/>
              <a:gdLst>
                <a:gd name="T0" fmla="*/ 9 w 15"/>
                <a:gd name="T1" fmla="*/ 1 h 16"/>
                <a:gd name="T2" fmla="*/ 4 w 15"/>
                <a:gd name="T3" fmla="*/ 4 h 16"/>
                <a:gd name="T4" fmla="*/ 2 w 15"/>
                <a:gd name="T5" fmla="*/ 5 h 16"/>
                <a:gd name="T6" fmla="*/ 6 w 15"/>
                <a:gd name="T7" fmla="*/ 14 h 16"/>
                <a:gd name="T8" fmla="*/ 15 w 15"/>
                <a:gd name="T9" fmla="*/ 9 h 16"/>
                <a:gd name="T10" fmla="*/ 9 w 15"/>
                <a:gd name="T11" fmla="*/ 1 h 16"/>
              </a:gdLst>
              <a:ahLst/>
              <a:cxnLst>
                <a:cxn ang="0">
                  <a:pos x="T0" y="T1"/>
                </a:cxn>
                <a:cxn ang="0">
                  <a:pos x="T2" y="T3"/>
                </a:cxn>
                <a:cxn ang="0">
                  <a:pos x="T4" y="T5"/>
                </a:cxn>
                <a:cxn ang="0">
                  <a:pos x="T6" y="T7"/>
                </a:cxn>
                <a:cxn ang="0">
                  <a:pos x="T8" y="T9"/>
                </a:cxn>
                <a:cxn ang="0">
                  <a:pos x="T10" y="T11"/>
                </a:cxn>
              </a:cxnLst>
              <a:rect l="0" t="0" r="r" b="b"/>
              <a:pathLst>
                <a:path w="15" h="16">
                  <a:moveTo>
                    <a:pt x="9" y="1"/>
                  </a:moveTo>
                  <a:cubicBezTo>
                    <a:pt x="7" y="0"/>
                    <a:pt x="5" y="2"/>
                    <a:pt x="4" y="4"/>
                  </a:cubicBezTo>
                  <a:cubicBezTo>
                    <a:pt x="4" y="4"/>
                    <a:pt x="3" y="4"/>
                    <a:pt x="2" y="5"/>
                  </a:cubicBezTo>
                  <a:cubicBezTo>
                    <a:pt x="0" y="8"/>
                    <a:pt x="2" y="13"/>
                    <a:pt x="6" y="14"/>
                  </a:cubicBezTo>
                  <a:cubicBezTo>
                    <a:pt x="10" y="16"/>
                    <a:pt x="14" y="13"/>
                    <a:pt x="15" y="9"/>
                  </a:cubicBezTo>
                  <a:cubicBezTo>
                    <a:pt x="15" y="5"/>
                    <a:pt x="13" y="1"/>
                    <a:pt x="9"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Times New Roman" panose="02020603050405020304" pitchFamily="18" charset="0"/>
                <a:cs typeface="Times New Roman" panose="02020603050405020304" pitchFamily="18" charset="0"/>
              </a:endParaRPr>
            </a:p>
          </p:txBody>
        </p:sp>
      </p:grpSp>
      <p:sp>
        <p:nvSpPr>
          <p:cNvPr id="26" name="Frame 25"/>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750" fill="hold"/>
                                        <p:tgtEl>
                                          <p:spTgt spid="5"/>
                                        </p:tgtEl>
                                        <p:attrNameLst>
                                          <p:attrName>ppt_w</p:attrName>
                                        </p:attrNameLst>
                                      </p:cBhvr>
                                      <p:tavLst>
                                        <p:tav tm="0">
                                          <p:val>
                                            <p:fltVal val="0"/>
                                          </p:val>
                                        </p:tav>
                                        <p:tav tm="100000">
                                          <p:val>
                                            <p:strVal val="#ppt_w"/>
                                          </p:val>
                                        </p:tav>
                                      </p:tavLst>
                                    </p:anim>
                                    <p:anim calcmode="lin" valueType="num">
                                      <p:cBhvr>
                                        <p:cTn id="8" dur="275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26" presetClass="entr" presetSubtype="0" fill="hold" grpId="0" nodeType="afterEffect">
                                  <p:stCondLst>
                                    <p:cond delay="250"/>
                                  </p:stCondLst>
                                  <p:childTnLst>
                                    <p:set>
                                      <p:cBhvr>
                                        <p:cTn id="11" dur="1" fill="hold">
                                          <p:stCondLst>
                                            <p:cond delay="0"/>
                                          </p:stCondLst>
                                        </p:cTn>
                                        <p:tgtEl>
                                          <p:spTgt spid="4">
                                            <p:bg/>
                                          </p:spTgt>
                                        </p:tgtEl>
                                        <p:attrNameLst>
                                          <p:attrName>style.visibility</p:attrName>
                                        </p:attrNameLst>
                                      </p:cBhvr>
                                      <p:to>
                                        <p:strVal val="visible"/>
                                      </p:to>
                                    </p:set>
                                    <p:animEffect transition="in" filter="wipe(down)">
                                      <p:cBhvr>
                                        <p:cTn id="12" dur="435">
                                          <p:stCondLst>
                                            <p:cond delay="0"/>
                                          </p:stCondLst>
                                        </p:cTn>
                                        <p:tgtEl>
                                          <p:spTgt spid="4">
                                            <p:bg/>
                                          </p:spTgt>
                                        </p:tgtEl>
                                      </p:cBhvr>
                                    </p:animEffect>
                                    <p:anim calcmode="lin" valueType="num">
                                      <p:cBhvr>
                                        <p:cTn id="13" dur="1366" tmFilter="0,0; 0.14,0.36; 0.43,0.73; 0.71,0.91; 1.0,1.0">
                                          <p:stCondLst>
                                            <p:cond delay="0"/>
                                          </p:stCondLst>
                                        </p:cTn>
                                        <p:tgtEl>
                                          <p:spTgt spid="4">
                                            <p:bg/>
                                          </p:spTgt>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
                                            <p:bg/>
                                          </p:spTgt>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
                                            <p:bg/>
                                          </p:spTgt>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
                                            <p:bg/>
                                          </p:spTgt>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
                                            <p:bg/>
                                          </p:spTgt>
                                        </p:tgtEl>
                                        <p:attrNameLst>
                                          <p:attrName>ppt_y</p:attrName>
                                        </p:attrNameLst>
                                      </p:cBhvr>
                                      <p:tavLst>
                                        <p:tav tm="0" fmla="#ppt_y-sin(pi*$)/81">
                                          <p:val>
                                            <p:fltVal val="0"/>
                                          </p:val>
                                        </p:tav>
                                        <p:tav tm="100000">
                                          <p:val>
                                            <p:fltVal val="1"/>
                                          </p:val>
                                        </p:tav>
                                      </p:tavLst>
                                    </p:anim>
                                    <p:animScale>
                                      <p:cBhvr>
                                        <p:cTn id="18" dur="19">
                                          <p:stCondLst>
                                            <p:cond delay="487"/>
                                          </p:stCondLst>
                                        </p:cTn>
                                        <p:tgtEl>
                                          <p:spTgt spid="4">
                                            <p:bg/>
                                          </p:spTgt>
                                        </p:tgtEl>
                                      </p:cBhvr>
                                      <p:to x="100000" y="60000"/>
                                    </p:animScale>
                                    <p:animScale>
                                      <p:cBhvr>
                                        <p:cTn id="19" dur="124" decel="50000">
                                          <p:stCondLst>
                                            <p:cond delay="507"/>
                                          </p:stCondLst>
                                        </p:cTn>
                                        <p:tgtEl>
                                          <p:spTgt spid="4">
                                            <p:bg/>
                                          </p:spTgt>
                                        </p:tgtEl>
                                      </p:cBhvr>
                                      <p:to x="100000" y="100000"/>
                                    </p:animScale>
                                    <p:animScale>
                                      <p:cBhvr>
                                        <p:cTn id="20" dur="19">
                                          <p:stCondLst>
                                            <p:cond delay="984"/>
                                          </p:stCondLst>
                                        </p:cTn>
                                        <p:tgtEl>
                                          <p:spTgt spid="4">
                                            <p:bg/>
                                          </p:spTgt>
                                        </p:tgtEl>
                                      </p:cBhvr>
                                      <p:to x="100000" y="80000"/>
                                    </p:animScale>
                                    <p:animScale>
                                      <p:cBhvr>
                                        <p:cTn id="21" dur="124" decel="50000">
                                          <p:stCondLst>
                                            <p:cond delay="1003"/>
                                          </p:stCondLst>
                                        </p:cTn>
                                        <p:tgtEl>
                                          <p:spTgt spid="4">
                                            <p:bg/>
                                          </p:spTgt>
                                        </p:tgtEl>
                                      </p:cBhvr>
                                      <p:to x="100000" y="100000"/>
                                    </p:animScale>
                                    <p:animScale>
                                      <p:cBhvr>
                                        <p:cTn id="22" dur="19">
                                          <p:stCondLst>
                                            <p:cond delay="1231"/>
                                          </p:stCondLst>
                                        </p:cTn>
                                        <p:tgtEl>
                                          <p:spTgt spid="4">
                                            <p:bg/>
                                          </p:spTgt>
                                        </p:tgtEl>
                                      </p:cBhvr>
                                      <p:to x="100000" y="90000"/>
                                    </p:animScale>
                                    <p:animScale>
                                      <p:cBhvr>
                                        <p:cTn id="23" dur="124" decel="50000">
                                          <p:stCondLst>
                                            <p:cond delay="1251"/>
                                          </p:stCondLst>
                                        </p:cTn>
                                        <p:tgtEl>
                                          <p:spTgt spid="4">
                                            <p:bg/>
                                          </p:spTgt>
                                        </p:tgtEl>
                                      </p:cBhvr>
                                      <p:to x="100000" y="100000"/>
                                    </p:animScale>
                                    <p:animScale>
                                      <p:cBhvr>
                                        <p:cTn id="24" dur="19">
                                          <p:stCondLst>
                                            <p:cond delay="1356"/>
                                          </p:stCondLst>
                                        </p:cTn>
                                        <p:tgtEl>
                                          <p:spTgt spid="4">
                                            <p:bg/>
                                          </p:spTgt>
                                        </p:tgtEl>
                                      </p:cBhvr>
                                      <p:to x="100000" y="95000"/>
                                    </p:animScale>
                                    <p:animScale>
                                      <p:cBhvr>
                                        <p:cTn id="25" dur="124" decel="50000">
                                          <p:stCondLst>
                                            <p:cond delay="1376"/>
                                          </p:stCondLst>
                                        </p:cTn>
                                        <p:tgtEl>
                                          <p:spTgt spid="4">
                                            <p:bg/>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25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435">
                                          <p:stCondLst>
                                            <p:cond delay="0"/>
                                          </p:stCondLst>
                                        </p:cTn>
                                        <p:tgtEl>
                                          <p:spTgt spid="4">
                                            <p:txEl>
                                              <p:pRg st="0" end="0"/>
                                            </p:txEl>
                                          </p:spTgt>
                                        </p:tgtEl>
                                      </p:cBhvr>
                                    </p:animEffect>
                                    <p:anim calcmode="lin" valueType="num">
                                      <p:cBhvr>
                                        <p:cTn id="31" dur="1366"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32" dur="498"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33" dur="498" tmFilter="0, 0; 0.125,0.2665; 0.25,0.4; 0.375,0.465; 0.5,0.5;  0.625,0.535; 0.75,0.6; 0.875,0.7335; 1,1">
                                          <p:stCondLst>
                                            <p:cond delay="498"/>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34" dur="249" tmFilter="0, 0; 0.125,0.2665; 0.25,0.4; 0.375,0.465; 0.5,0.5;  0.625,0.535; 0.75,0.6; 0.875,0.7335; 1,1">
                                          <p:stCondLst>
                                            <p:cond delay="993"/>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5" dur="123" tmFilter="0, 0; 0.125,0.2665; 0.25,0.4; 0.375,0.465; 0.5,0.5;  0.625,0.535; 0.75,0.6; 0.875,0.7335; 1,1">
                                          <p:stCondLst>
                                            <p:cond delay="1242"/>
                                          </p:stCondLst>
                                        </p:cTn>
                                        <p:tgtEl>
                                          <p:spTgt spid="4">
                                            <p:txEl>
                                              <p:pRg st="0" end="0"/>
                                            </p:txEl>
                                          </p:spTgt>
                                        </p:tgtEl>
                                        <p:attrNameLst>
                                          <p:attrName>ppt_y</p:attrName>
                                        </p:attrNameLst>
                                      </p:cBhvr>
                                      <p:tavLst>
                                        <p:tav tm="0" fmla="#ppt_y-sin(pi*$)/81">
                                          <p:val>
                                            <p:fltVal val="0"/>
                                          </p:val>
                                        </p:tav>
                                        <p:tav tm="100000">
                                          <p:val>
                                            <p:fltVal val="1"/>
                                          </p:val>
                                        </p:tav>
                                      </p:tavLst>
                                    </p:anim>
                                    <p:animScale>
                                      <p:cBhvr>
                                        <p:cTn id="36" dur="19">
                                          <p:stCondLst>
                                            <p:cond delay="487"/>
                                          </p:stCondLst>
                                        </p:cTn>
                                        <p:tgtEl>
                                          <p:spTgt spid="4">
                                            <p:txEl>
                                              <p:pRg st="0" end="0"/>
                                            </p:txEl>
                                          </p:spTgt>
                                        </p:tgtEl>
                                      </p:cBhvr>
                                      <p:to x="100000" y="60000"/>
                                    </p:animScale>
                                    <p:animScale>
                                      <p:cBhvr>
                                        <p:cTn id="37" dur="124" decel="50000">
                                          <p:stCondLst>
                                            <p:cond delay="507"/>
                                          </p:stCondLst>
                                        </p:cTn>
                                        <p:tgtEl>
                                          <p:spTgt spid="4">
                                            <p:txEl>
                                              <p:pRg st="0" end="0"/>
                                            </p:txEl>
                                          </p:spTgt>
                                        </p:tgtEl>
                                      </p:cBhvr>
                                      <p:to x="100000" y="100000"/>
                                    </p:animScale>
                                    <p:animScale>
                                      <p:cBhvr>
                                        <p:cTn id="38" dur="19">
                                          <p:stCondLst>
                                            <p:cond delay="984"/>
                                          </p:stCondLst>
                                        </p:cTn>
                                        <p:tgtEl>
                                          <p:spTgt spid="4">
                                            <p:txEl>
                                              <p:pRg st="0" end="0"/>
                                            </p:txEl>
                                          </p:spTgt>
                                        </p:tgtEl>
                                      </p:cBhvr>
                                      <p:to x="100000" y="80000"/>
                                    </p:animScale>
                                    <p:animScale>
                                      <p:cBhvr>
                                        <p:cTn id="39" dur="124" decel="50000">
                                          <p:stCondLst>
                                            <p:cond delay="1003"/>
                                          </p:stCondLst>
                                        </p:cTn>
                                        <p:tgtEl>
                                          <p:spTgt spid="4">
                                            <p:txEl>
                                              <p:pRg st="0" end="0"/>
                                            </p:txEl>
                                          </p:spTgt>
                                        </p:tgtEl>
                                      </p:cBhvr>
                                      <p:to x="100000" y="100000"/>
                                    </p:animScale>
                                    <p:animScale>
                                      <p:cBhvr>
                                        <p:cTn id="40" dur="19">
                                          <p:stCondLst>
                                            <p:cond delay="1231"/>
                                          </p:stCondLst>
                                        </p:cTn>
                                        <p:tgtEl>
                                          <p:spTgt spid="4">
                                            <p:txEl>
                                              <p:pRg st="0" end="0"/>
                                            </p:txEl>
                                          </p:spTgt>
                                        </p:tgtEl>
                                      </p:cBhvr>
                                      <p:to x="100000" y="90000"/>
                                    </p:animScale>
                                    <p:animScale>
                                      <p:cBhvr>
                                        <p:cTn id="41" dur="124" decel="50000">
                                          <p:stCondLst>
                                            <p:cond delay="1251"/>
                                          </p:stCondLst>
                                        </p:cTn>
                                        <p:tgtEl>
                                          <p:spTgt spid="4">
                                            <p:txEl>
                                              <p:pRg st="0" end="0"/>
                                            </p:txEl>
                                          </p:spTgt>
                                        </p:tgtEl>
                                      </p:cBhvr>
                                      <p:to x="100000" y="100000"/>
                                    </p:animScale>
                                    <p:animScale>
                                      <p:cBhvr>
                                        <p:cTn id="42" dur="19">
                                          <p:stCondLst>
                                            <p:cond delay="1356"/>
                                          </p:stCondLst>
                                        </p:cTn>
                                        <p:tgtEl>
                                          <p:spTgt spid="4">
                                            <p:txEl>
                                              <p:pRg st="0" end="0"/>
                                            </p:txEl>
                                          </p:spTgt>
                                        </p:tgtEl>
                                      </p:cBhvr>
                                      <p:to x="100000" y="95000"/>
                                    </p:animScale>
                                    <p:animScale>
                                      <p:cBhvr>
                                        <p:cTn id="43" dur="124" decel="50000">
                                          <p:stCondLst>
                                            <p:cond delay="1376"/>
                                          </p:stCondLst>
                                        </p:cTn>
                                        <p:tgtEl>
                                          <p:spTgt spid="4">
                                            <p:txEl>
                                              <p:pRg st="0" end="0"/>
                                            </p:txEl>
                                          </p:spTgt>
                                        </p:tgtEl>
                                      </p:cBhvr>
                                      <p:to x="100000" y="100000"/>
                                    </p:animScale>
                                  </p:childTnLst>
                                </p:cTn>
                              </p:par>
                            </p:childTnLst>
                          </p:cTn>
                        </p:par>
                        <p:par>
                          <p:cTn id="44" fill="hold">
                            <p:stCondLst>
                              <p:cond delay="1750"/>
                            </p:stCondLst>
                            <p:childTnLst>
                              <p:par>
                                <p:cTn id="45" presetID="26" presetClass="entr" presetSubtype="0" fill="hold" grpId="0" nodeType="after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wipe(down)">
                                      <p:cBhvr>
                                        <p:cTn id="47" dur="435">
                                          <p:stCondLst>
                                            <p:cond delay="0"/>
                                          </p:stCondLst>
                                        </p:cTn>
                                        <p:tgtEl>
                                          <p:spTgt spid="4">
                                            <p:txEl>
                                              <p:pRg st="1" end="1"/>
                                            </p:txEl>
                                          </p:spTgt>
                                        </p:tgtEl>
                                      </p:cBhvr>
                                    </p:animEffect>
                                    <p:anim calcmode="lin" valueType="num">
                                      <p:cBhvr>
                                        <p:cTn id="48" dur="1366"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9" dur="498"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50" dur="498" tmFilter="0, 0; 0.125,0.2665; 0.25,0.4; 0.375,0.465; 0.5,0.5;  0.625,0.535; 0.75,0.6; 0.875,0.7335; 1,1">
                                          <p:stCondLst>
                                            <p:cond delay="498"/>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51" dur="249" tmFilter="0, 0; 0.125,0.2665; 0.25,0.4; 0.375,0.465; 0.5,0.5;  0.625,0.535; 0.75,0.6; 0.875,0.7335; 1,1">
                                          <p:stCondLst>
                                            <p:cond delay="993"/>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52" dur="123" tmFilter="0, 0; 0.125,0.2665; 0.25,0.4; 0.375,0.465; 0.5,0.5;  0.625,0.535; 0.75,0.6; 0.875,0.7335; 1,1">
                                          <p:stCondLst>
                                            <p:cond delay="1242"/>
                                          </p:stCondLst>
                                        </p:cTn>
                                        <p:tgtEl>
                                          <p:spTgt spid="4">
                                            <p:txEl>
                                              <p:pRg st="1" end="1"/>
                                            </p:txEl>
                                          </p:spTgt>
                                        </p:tgtEl>
                                        <p:attrNameLst>
                                          <p:attrName>ppt_y</p:attrName>
                                        </p:attrNameLst>
                                      </p:cBhvr>
                                      <p:tavLst>
                                        <p:tav tm="0" fmla="#ppt_y-sin(pi*$)/81">
                                          <p:val>
                                            <p:fltVal val="0"/>
                                          </p:val>
                                        </p:tav>
                                        <p:tav tm="100000">
                                          <p:val>
                                            <p:fltVal val="1"/>
                                          </p:val>
                                        </p:tav>
                                      </p:tavLst>
                                    </p:anim>
                                    <p:animScale>
                                      <p:cBhvr>
                                        <p:cTn id="53" dur="19">
                                          <p:stCondLst>
                                            <p:cond delay="487"/>
                                          </p:stCondLst>
                                        </p:cTn>
                                        <p:tgtEl>
                                          <p:spTgt spid="4">
                                            <p:txEl>
                                              <p:pRg st="1" end="1"/>
                                            </p:txEl>
                                          </p:spTgt>
                                        </p:tgtEl>
                                      </p:cBhvr>
                                      <p:to x="100000" y="60000"/>
                                    </p:animScale>
                                    <p:animScale>
                                      <p:cBhvr>
                                        <p:cTn id="54" dur="124" decel="50000">
                                          <p:stCondLst>
                                            <p:cond delay="507"/>
                                          </p:stCondLst>
                                        </p:cTn>
                                        <p:tgtEl>
                                          <p:spTgt spid="4">
                                            <p:txEl>
                                              <p:pRg st="1" end="1"/>
                                            </p:txEl>
                                          </p:spTgt>
                                        </p:tgtEl>
                                      </p:cBhvr>
                                      <p:to x="100000" y="100000"/>
                                    </p:animScale>
                                    <p:animScale>
                                      <p:cBhvr>
                                        <p:cTn id="55" dur="19">
                                          <p:stCondLst>
                                            <p:cond delay="984"/>
                                          </p:stCondLst>
                                        </p:cTn>
                                        <p:tgtEl>
                                          <p:spTgt spid="4">
                                            <p:txEl>
                                              <p:pRg st="1" end="1"/>
                                            </p:txEl>
                                          </p:spTgt>
                                        </p:tgtEl>
                                      </p:cBhvr>
                                      <p:to x="100000" y="80000"/>
                                    </p:animScale>
                                    <p:animScale>
                                      <p:cBhvr>
                                        <p:cTn id="56" dur="124" decel="50000">
                                          <p:stCondLst>
                                            <p:cond delay="1003"/>
                                          </p:stCondLst>
                                        </p:cTn>
                                        <p:tgtEl>
                                          <p:spTgt spid="4">
                                            <p:txEl>
                                              <p:pRg st="1" end="1"/>
                                            </p:txEl>
                                          </p:spTgt>
                                        </p:tgtEl>
                                      </p:cBhvr>
                                      <p:to x="100000" y="100000"/>
                                    </p:animScale>
                                    <p:animScale>
                                      <p:cBhvr>
                                        <p:cTn id="57" dur="19">
                                          <p:stCondLst>
                                            <p:cond delay="1231"/>
                                          </p:stCondLst>
                                        </p:cTn>
                                        <p:tgtEl>
                                          <p:spTgt spid="4">
                                            <p:txEl>
                                              <p:pRg st="1" end="1"/>
                                            </p:txEl>
                                          </p:spTgt>
                                        </p:tgtEl>
                                      </p:cBhvr>
                                      <p:to x="100000" y="90000"/>
                                    </p:animScale>
                                    <p:animScale>
                                      <p:cBhvr>
                                        <p:cTn id="58" dur="124" decel="50000">
                                          <p:stCondLst>
                                            <p:cond delay="1251"/>
                                          </p:stCondLst>
                                        </p:cTn>
                                        <p:tgtEl>
                                          <p:spTgt spid="4">
                                            <p:txEl>
                                              <p:pRg st="1" end="1"/>
                                            </p:txEl>
                                          </p:spTgt>
                                        </p:tgtEl>
                                      </p:cBhvr>
                                      <p:to x="100000" y="100000"/>
                                    </p:animScale>
                                    <p:animScale>
                                      <p:cBhvr>
                                        <p:cTn id="59" dur="19">
                                          <p:stCondLst>
                                            <p:cond delay="1356"/>
                                          </p:stCondLst>
                                        </p:cTn>
                                        <p:tgtEl>
                                          <p:spTgt spid="4">
                                            <p:txEl>
                                              <p:pRg st="1" end="1"/>
                                            </p:txEl>
                                          </p:spTgt>
                                        </p:tgtEl>
                                      </p:cBhvr>
                                      <p:to x="100000" y="95000"/>
                                    </p:animScale>
                                    <p:animScale>
                                      <p:cBhvr>
                                        <p:cTn id="60" dur="124" decel="50000">
                                          <p:stCondLst>
                                            <p:cond delay="1376"/>
                                          </p:stCondLst>
                                        </p:cTn>
                                        <p:tgtEl>
                                          <p:spTgt spid="4">
                                            <p:txEl>
                                              <p:pRg st="1" end="1"/>
                                            </p:txEl>
                                          </p:spTgt>
                                        </p:tgtEl>
                                      </p:cBhvr>
                                      <p:to x="100000" y="100000"/>
                                    </p:animScale>
                                  </p:childTnLst>
                                </p:cTn>
                              </p:par>
                            </p:childTnLst>
                          </p:cTn>
                        </p:par>
                        <p:par>
                          <p:cTn id="61" fill="hold">
                            <p:stCondLst>
                              <p:cond delay="3250"/>
                            </p:stCondLst>
                            <p:childTnLst>
                              <p:par>
                                <p:cTn id="62" presetID="26" presetClass="entr" presetSubtype="0" fill="hold" grpId="0" nodeType="after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wipe(down)">
                                      <p:cBhvr>
                                        <p:cTn id="64" dur="435">
                                          <p:stCondLst>
                                            <p:cond delay="0"/>
                                          </p:stCondLst>
                                        </p:cTn>
                                        <p:tgtEl>
                                          <p:spTgt spid="4">
                                            <p:txEl>
                                              <p:pRg st="2" end="2"/>
                                            </p:txEl>
                                          </p:spTgt>
                                        </p:tgtEl>
                                      </p:cBhvr>
                                    </p:animEffect>
                                    <p:anim calcmode="lin" valueType="num">
                                      <p:cBhvr>
                                        <p:cTn id="65" dur="1366"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66" dur="498"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67" dur="498" tmFilter="0, 0; 0.125,0.2665; 0.25,0.4; 0.375,0.465; 0.5,0.5;  0.625,0.535; 0.75,0.6; 0.875,0.7335; 1,1">
                                          <p:stCondLst>
                                            <p:cond delay="498"/>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68" dur="249" tmFilter="0, 0; 0.125,0.2665; 0.25,0.4; 0.375,0.465; 0.5,0.5;  0.625,0.535; 0.75,0.6; 0.875,0.7335; 1,1">
                                          <p:stCondLst>
                                            <p:cond delay="993"/>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69" dur="123" tmFilter="0, 0; 0.125,0.2665; 0.25,0.4; 0.375,0.465; 0.5,0.5;  0.625,0.535; 0.75,0.6; 0.875,0.7335; 1,1">
                                          <p:stCondLst>
                                            <p:cond delay="1242"/>
                                          </p:stCondLst>
                                        </p:cTn>
                                        <p:tgtEl>
                                          <p:spTgt spid="4">
                                            <p:txEl>
                                              <p:pRg st="2" end="2"/>
                                            </p:txEl>
                                          </p:spTgt>
                                        </p:tgtEl>
                                        <p:attrNameLst>
                                          <p:attrName>ppt_y</p:attrName>
                                        </p:attrNameLst>
                                      </p:cBhvr>
                                      <p:tavLst>
                                        <p:tav tm="0" fmla="#ppt_y-sin(pi*$)/81">
                                          <p:val>
                                            <p:fltVal val="0"/>
                                          </p:val>
                                        </p:tav>
                                        <p:tav tm="100000">
                                          <p:val>
                                            <p:fltVal val="1"/>
                                          </p:val>
                                        </p:tav>
                                      </p:tavLst>
                                    </p:anim>
                                    <p:animScale>
                                      <p:cBhvr>
                                        <p:cTn id="70" dur="19">
                                          <p:stCondLst>
                                            <p:cond delay="487"/>
                                          </p:stCondLst>
                                        </p:cTn>
                                        <p:tgtEl>
                                          <p:spTgt spid="4">
                                            <p:txEl>
                                              <p:pRg st="2" end="2"/>
                                            </p:txEl>
                                          </p:spTgt>
                                        </p:tgtEl>
                                      </p:cBhvr>
                                      <p:to x="100000" y="60000"/>
                                    </p:animScale>
                                    <p:animScale>
                                      <p:cBhvr>
                                        <p:cTn id="71" dur="124" decel="50000">
                                          <p:stCondLst>
                                            <p:cond delay="507"/>
                                          </p:stCondLst>
                                        </p:cTn>
                                        <p:tgtEl>
                                          <p:spTgt spid="4">
                                            <p:txEl>
                                              <p:pRg st="2" end="2"/>
                                            </p:txEl>
                                          </p:spTgt>
                                        </p:tgtEl>
                                      </p:cBhvr>
                                      <p:to x="100000" y="100000"/>
                                    </p:animScale>
                                    <p:animScale>
                                      <p:cBhvr>
                                        <p:cTn id="72" dur="19">
                                          <p:stCondLst>
                                            <p:cond delay="984"/>
                                          </p:stCondLst>
                                        </p:cTn>
                                        <p:tgtEl>
                                          <p:spTgt spid="4">
                                            <p:txEl>
                                              <p:pRg st="2" end="2"/>
                                            </p:txEl>
                                          </p:spTgt>
                                        </p:tgtEl>
                                      </p:cBhvr>
                                      <p:to x="100000" y="80000"/>
                                    </p:animScale>
                                    <p:animScale>
                                      <p:cBhvr>
                                        <p:cTn id="73" dur="124" decel="50000">
                                          <p:stCondLst>
                                            <p:cond delay="1003"/>
                                          </p:stCondLst>
                                        </p:cTn>
                                        <p:tgtEl>
                                          <p:spTgt spid="4">
                                            <p:txEl>
                                              <p:pRg st="2" end="2"/>
                                            </p:txEl>
                                          </p:spTgt>
                                        </p:tgtEl>
                                      </p:cBhvr>
                                      <p:to x="100000" y="100000"/>
                                    </p:animScale>
                                    <p:animScale>
                                      <p:cBhvr>
                                        <p:cTn id="74" dur="19">
                                          <p:stCondLst>
                                            <p:cond delay="1231"/>
                                          </p:stCondLst>
                                        </p:cTn>
                                        <p:tgtEl>
                                          <p:spTgt spid="4">
                                            <p:txEl>
                                              <p:pRg st="2" end="2"/>
                                            </p:txEl>
                                          </p:spTgt>
                                        </p:tgtEl>
                                      </p:cBhvr>
                                      <p:to x="100000" y="90000"/>
                                    </p:animScale>
                                    <p:animScale>
                                      <p:cBhvr>
                                        <p:cTn id="75" dur="124" decel="50000">
                                          <p:stCondLst>
                                            <p:cond delay="1251"/>
                                          </p:stCondLst>
                                        </p:cTn>
                                        <p:tgtEl>
                                          <p:spTgt spid="4">
                                            <p:txEl>
                                              <p:pRg st="2" end="2"/>
                                            </p:txEl>
                                          </p:spTgt>
                                        </p:tgtEl>
                                      </p:cBhvr>
                                      <p:to x="100000" y="100000"/>
                                    </p:animScale>
                                    <p:animScale>
                                      <p:cBhvr>
                                        <p:cTn id="76" dur="19">
                                          <p:stCondLst>
                                            <p:cond delay="1356"/>
                                          </p:stCondLst>
                                        </p:cTn>
                                        <p:tgtEl>
                                          <p:spTgt spid="4">
                                            <p:txEl>
                                              <p:pRg st="2" end="2"/>
                                            </p:txEl>
                                          </p:spTgt>
                                        </p:tgtEl>
                                      </p:cBhvr>
                                      <p:to x="100000" y="95000"/>
                                    </p:animScale>
                                    <p:animScale>
                                      <p:cBhvr>
                                        <p:cTn id="77" dur="124" decel="50000">
                                          <p:stCondLst>
                                            <p:cond delay="1376"/>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useBgFill="1">
        <p:nvSpPr>
          <p:cNvPr id="160" name="Rectangle 9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1"/>
          <a:srcRect l="9091" t="9091"/>
          <a:stretch>
            <a:fillRect/>
          </a:stretch>
        </p:blipFill>
        <p:spPr>
          <a:xfrm>
            <a:off x="20" y="10"/>
            <a:ext cx="12191981" cy="6857990"/>
          </a:xfrm>
          <a:prstGeom prst="rect">
            <a:avLst/>
          </a:prstGeom>
        </p:spPr>
      </p:pic>
      <p:sp>
        <p:nvSpPr>
          <p:cNvPr id="161" name="Rectangle 100"/>
          <p:cNvSpPr>
            <a:spLocks noGrp="1" noRot="1" noChangeAspect="1" noMove="1" noResize="1" noEditPoints="1" noAdjustHandles="1" noChangeArrowheads="1" noChangeShapeType="1" noTextEdit="1"/>
          </p:cNvSpPr>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Shape 158"/>
          <p:cNvSpPr txBox="1">
            <a:spLocks noGrp="1"/>
          </p:cNvSpPr>
          <p:nvPr>
            <p:ph type="ctrTitle" idx="4294967295"/>
          </p:nvPr>
        </p:nvSpPr>
        <p:spPr>
          <a:xfrm>
            <a:off x="404553" y="3091928"/>
            <a:ext cx="9078562" cy="2387600"/>
          </a:xfrm>
          <a:prstGeom prst="rect">
            <a:avLst/>
          </a:prstGeom>
        </p:spPr>
        <p:txBody>
          <a:bodyPr vert="horz" lIns="91440" tIns="45720" rIns="91440" bIns="45720" rtlCol="0" anchor="b" anchorCtr="0">
            <a:normAutofit fontScale="90000"/>
          </a:bodyPr>
          <a:lstStyle/>
          <a:p>
            <a:r>
              <a:rPr lang="en-US" sz="19900" dirty="0">
                <a:effectLst>
                  <a:outerShdw blurRad="38100" dist="38100" dir="2700000" algn="tl">
                    <a:srgbClr val="000000">
                      <a:alpha val="43137"/>
                    </a:srgbClr>
                  </a:outerShdw>
                </a:effectLst>
              </a:rPr>
              <a:t>Thanks!</a:t>
            </a:r>
            <a:endParaRPr lang="en-US" sz="19900" dirty="0">
              <a:effectLst>
                <a:outerShdw blurRad="38100" dist="38100" dir="2700000" algn="tl">
                  <a:srgbClr val="000000">
                    <a:alpha val="43137"/>
                  </a:srgbClr>
                </a:outerShdw>
              </a:effectLst>
            </a:endParaRPr>
          </a:p>
        </p:txBody>
      </p:sp>
      <p:sp>
        <p:nvSpPr>
          <p:cNvPr id="162" name="Rectangle: Rounded Corners 102"/>
          <p:cNvSpPr>
            <a:spLocks noGrp="1" noRot="1" noChangeAspect="1" noMove="1" noResize="1" noEditPoints="1" noAdjustHandles="1" noChangeArrowheads="1" noChangeShapeType="1" noTextEdit="1"/>
          </p:cNvSpPr>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54"/>
          <p:cNvGrpSpPr/>
          <p:nvPr/>
        </p:nvGrpSpPr>
        <p:grpSpPr>
          <a:xfrm>
            <a:off x="665480" y="4946650"/>
            <a:ext cx="6311265" cy="1938020"/>
            <a:chOff x="523876" y="5281139"/>
            <a:chExt cx="6311264" cy="1448238"/>
          </a:xfrm>
        </p:grpSpPr>
        <p:sp>
          <p:nvSpPr>
            <p:cNvPr id="30" name="Mũi tên: Hình ngũ giác 34"/>
            <p:cNvSpPr/>
            <p:nvPr/>
          </p:nvSpPr>
          <p:spPr>
            <a:xfrm flipH="1">
              <a:off x="523876" y="5330415"/>
              <a:ext cx="6311264" cy="1245159"/>
            </a:xfrm>
            <a:prstGeom prst="homePlate">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BZ">
                <a:latin typeface="Times New Roman" panose="02020603050405020304" pitchFamily="18" charset="0"/>
                <a:cs typeface="Times New Roman" panose="02020603050405020304" pitchFamily="18" charset="0"/>
              </a:endParaRPr>
            </a:p>
          </p:txBody>
        </p:sp>
        <p:sp>
          <p:nvSpPr>
            <p:cNvPr id="31" name="Hộp Văn bản 50"/>
            <p:cNvSpPr txBox="1"/>
            <p:nvPr/>
          </p:nvSpPr>
          <p:spPr>
            <a:xfrm>
              <a:off x="1062709" y="5281139"/>
              <a:ext cx="3939821" cy="1448238"/>
            </a:xfrm>
            <a:prstGeom prst="rect">
              <a:avLst/>
            </a:prstGeom>
            <a:noFill/>
          </p:spPr>
          <p:txBody>
            <a:bodyPr wrap="square" rtlCol="0">
              <a:spAutoFit/>
            </a:bodyPr>
            <a:lstStyle/>
            <a:p>
              <a:pPr algn="ctr"/>
              <a:r>
                <a:rPr lang="en-BZ" sz="4000" dirty="0" err="1">
                  <a:latin typeface="Times New Roman" panose="02020603050405020304" pitchFamily="18" charset="0"/>
                  <a:cs typeface="Times New Roman" panose="02020603050405020304" pitchFamily="18" charset="0"/>
                </a:rPr>
                <a:t>Nguồn</a:t>
              </a:r>
              <a:r>
                <a:rPr lang="en-BZ" sz="4000" dirty="0">
                  <a:latin typeface="Times New Roman" panose="02020603050405020304" pitchFamily="18" charset="0"/>
                  <a:cs typeface="Times New Roman" panose="02020603050405020304" pitchFamily="18" charset="0"/>
                </a:rPr>
                <a:t> lao </a:t>
              </a:r>
              <a:r>
                <a:rPr lang="en-BZ" sz="4000" dirty="0" err="1">
                  <a:latin typeface="Times New Roman" panose="02020603050405020304" pitchFamily="18" charset="0"/>
                  <a:cs typeface="Times New Roman" panose="02020603050405020304" pitchFamily="18" charset="0"/>
                </a:rPr>
                <a:t>động</a:t>
              </a:r>
              <a:r>
                <a:rPr lang="en-BZ" sz="4000" dirty="0">
                  <a:latin typeface="Times New Roman" panose="02020603050405020304" pitchFamily="18" charset="0"/>
                  <a:cs typeface="Times New Roman" panose="02020603050405020304" pitchFamily="18" charset="0"/>
                </a:rPr>
                <a:t> </a:t>
              </a:r>
              <a:endParaRPr lang="en-BZ" sz="4000" dirty="0">
                <a:latin typeface="Times New Roman" panose="02020603050405020304" pitchFamily="18" charset="0"/>
                <a:cs typeface="Times New Roman" panose="02020603050405020304" pitchFamily="18" charset="0"/>
              </a:endParaRPr>
            </a:p>
            <a:p>
              <a:pPr algn="ctr"/>
              <a:r>
                <a:rPr lang="en-BZ" sz="4000" dirty="0" err="1">
                  <a:latin typeface="Times New Roman" panose="02020603050405020304" pitchFamily="18" charset="0"/>
                  <a:cs typeface="Times New Roman" panose="02020603050405020304" pitchFamily="18" charset="0"/>
                </a:rPr>
                <a:t>và</a:t>
              </a:r>
              <a:r>
                <a:rPr lang="en-BZ" sz="4000" dirty="0">
                  <a:latin typeface="Times New Roman" panose="02020603050405020304" pitchFamily="18" charset="0"/>
                  <a:cs typeface="Times New Roman" panose="02020603050405020304" pitchFamily="18" charset="0"/>
                </a:rPr>
                <a:t> s</a:t>
              </a:r>
              <a:r>
                <a:rPr lang="en-US" sz="4000" dirty="0">
                  <a:latin typeface="Times New Roman" panose="02020603050405020304" pitchFamily="18" charset="0"/>
                  <a:cs typeface="Times New Roman" panose="02020603050405020304" pitchFamily="18" charset="0"/>
                </a:rPr>
                <a:t>ử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lao </a:t>
              </a:r>
              <a:r>
                <a:rPr lang="en-US" sz="4000" dirty="0" err="1">
                  <a:latin typeface="Times New Roman" panose="02020603050405020304" pitchFamily="18" charset="0"/>
                  <a:cs typeface="Times New Roman" panose="02020603050405020304" pitchFamily="18" charset="0"/>
                </a:rPr>
                <a:t>động</a:t>
              </a:r>
              <a:endParaRPr lang="en-BZ" sz="4000" dirty="0">
                <a:latin typeface="Times New Roman" panose="02020603050405020304" pitchFamily="18" charset="0"/>
                <a:cs typeface="Times New Roman" panose="02020603050405020304" pitchFamily="18" charset="0"/>
              </a:endParaRPr>
            </a:p>
          </p:txBody>
        </p:sp>
      </p:grpSp>
      <p:sp>
        <p:nvSpPr>
          <p:cNvPr id="2" name="Hình chữ nhật 39"/>
          <p:cNvSpPr/>
          <p:nvPr/>
        </p:nvSpPr>
        <p:spPr>
          <a:xfrm>
            <a:off x="6889115" y="1924685"/>
            <a:ext cx="784860" cy="139319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3" name="Hình chữ nhật 35"/>
          <p:cNvSpPr/>
          <p:nvPr/>
        </p:nvSpPr>
        <p:spPr>
          <a:xfrm>
            <a:off x="4968240" y="3439160"/>
            <a:ext cx="784860" cy="1402080"/>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4" name="Hình chữ nhật 32"/>
          <p:cNvSpPr/>
          <p:nvPr/>
        </p:nvSpPr>
        <p:spPr>
          <a:xfrm>
            <a:off x="6748145" y="4997450"/>
            <a:ext cx="784860" cy="1381125"/>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6" name="Hình tự do: Hình 12"/>
          <p:cNvSpPr/>
          <p:nvPr/>
        </p:nvSpPr>
        <p:spPr>
          <a:xfrm>
            <a:off x="5368925" y="4625975"/>
            <a:ext cx="868680" cy="232537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7" name="Hình tự do: Hình 15"/>
          <p:cNvSpPr/>
          <p:nvPr/>
        </p:nvSpPr>
        <p:spPr>
          <a:xfrm flipH="1">
            <a:off x="6237605" y="3094355"/>
            <a:ext cx="868680" cy="232537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488055" y="3109595"/>
            <a:ext cx="3394075" cy="2131695"/>
            <a:chOff x="3488276" y="3109394"/>
            <a:chExt cx="3394201" cy="1592580"/>
          </a:xfrm>
        </p:grpSpPr>
        <p:sp>
          <p:nvSpPr>
            <p:cNvPr id="9" name="Hình Bầu dục 18"/>
            <p:cNvSpPr/>
            <p:nvPr/>
          </p:nvSpPr>
          <p:spPr>
            <a:xfrm flipH="1">
              <a:off x="5510877" y="3288312"/>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nvGrpSpPr>
            <p:cNvPr id="16" name="Nhóm 26"/>
            <p:cNvGrpSpPr/>
            <p:nvPr/>
          </p:nvGrpSpPr>
          <p:grpSpPr>
            <a:xfrm>
              <a:off x="4608891" y="3109394"/>
              <a:ext cx="472440" cy="1592580"/>
              <a:chOff x="7093267" y="5044440"/>
              <a:chExt cx="472440" cy="1592580"/>
            </a:xfrm>
            <a:solidFill>
              <a:schemeClr val="bg2">
                <a:lumMod val="50000"/>
              </a:schemeClr>
            </a:solidFill>
          </p:grpSpPr>
          <p:sp>
            <p:nvSpPr>
              <p:cNvPr id="17" name="Hình chữ nhật 27"/>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18" name="Hình chữ nhật 28"/>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sp>
          <p:nvSpPr>
            <p:cNvPr id="21" name="Hộp Văn bản 42"/>
            <p:cNvSpPr txBox="1"/>
            <p:nvPr/>
          </p:nvSpPr>
          <p:spPr>
            <a:xfrm>
              <a:off x="3488276" y="3277824"/>
              <a:ext cx="1638300" cy="895678"/>
            </a:xfrm>
            <a:prstGeom prst="rect">
              <a:avLst/>
            </a:prstGeom>
            <a:noFill/>
          </p:spPr>
          <p:txBody>
            <a:bodyPr wrap="square" rtlCol="0">
              <a:spAutoFit/>
            </a:bodyPr>
            <a:lstStyle/>
            <a:p>
              <a:r>
                <a:rPr lang="en-BZ" sz="7200" b="1" dirty="0">
                  <a:solidFill>
                    <a:srgbClr val="00B0F0"/>
                  </a:solidFill>
                  <a:latin typeface="Times New Roman" panose="02020603050405020304" pitchFamily="18" charset="0"/>
                  <a:cs typeface="Times New Roman" panose="02020603050405020304" pitchFamily="18" charset="0"/>
                </a:rPr>
                <a:t>02</a:t>
              </a:r>
              <a:endParaRPr lang="en-BZ" sz="7200" b="1" dirty="0">
                <a:solidFill>
                  <a:srgbClr val="00B0F0"/>
                </a:solidFill>
                <a:latin typeface="Times New Roman" panose="02020603050405020304" pitchFamily="18" charset="0"/>
                <a:cs typeface="Times New Roman" panose="02020603050405020304" pitchFamily="18" charset="0"/>
              </a:endParaRPr>
            </a:p>
          </p:txBody>
        </p:sp>
      </p:grpSp>
      <p:grpSp>
        <p:nvGrpSpPr>
          <p:cNvPr id="23" name="Nhóm 52"/>
          <p:cNvGrpSpPr/>
          <p:nvPr/>
        </p:nvGrpSpPr>
        <p:grpSpPr>
          <a:xfrm>
            <a:off x="709295" y="1941195"/>
            <a:ext cx="6311265" cy="1317625"/>
            <a:chOff x="523876" y="2237918"/>
            <a:chExt cx="6311264" cy="1044702"/>
          </a:xfrm>
        </p:grpSpPr>
        <p:sp>
          <p:nvSpPr>
            <p:cNvPr id="24" name="Mũi tên: Hình ngũ giác 40"/>
            <p:cNvSpPr/>
            <p:nvPr/>
          </p:nvSpPr>
          <p:spPr>
            <a:xfrm flipH="1">
              <a:off x="523876" y="2237918"/>
              <a:ext cx="6311264" cy="1044702"/>
            </a:xfrm>
            <a:prstGeom prst="homePlat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BZ">
                <a:latin typeface="Times New Roman" panose="02020603050405020304" pitchFamily="18" charset="0"/>
                <a:cs typeface="Times New Roman" panose="02020603050405020304" pitchFamily="18" charset="0"/>
              </a:endParaRPr>
            </a:p>
          </p:txBody>
        </p:sp>
        <p:sp>
          <p:nvSpPr>
            <p:cNvPr id="25" name="Hộp Văn bản 48"/>
            <p:cNvSpPr txBox="1"/>
            <p:nvPr/>
          </p:nvSpPr>
          <p:spPr>
            <a:xfrm>
              <a:off x="993124" y="2385448"/>
              <a:ext cx="5462922" cy="560363"/>
            </a:xfrm>
            <a:prstGeom prst="rect">
              <a:avLst/>
            </a:prstGeom>
            <a:noFill/>
          </p:spPr>
          <p:txBody>
            <a:bodyPr wrap="square" rtlCol="0">
              <a:spAutoFit/>
            </a:bodyPr>
            <a:lstStyle/>
            <a:p>
              <a:r>
                <a:rPr lang="en-BZ" sz="4000" dirty="0" err="1">
                  <a:latin typeface="Times New Roman" panose="02020603050405020304" pitchFamily="18" charset="0"/>
                  <a:cs typeface="Times New Roman" panose="02020603050405020304" pitchFamily="18" charset="0"/>
                </a:rPr>
                <a:t>Chất</a:t>
              </a:r>
              <a:r>
                <a:rPr lang="en-BZ" sz="4000" dirty="0">
                  <a:latin typeface="Times New Roman" panose="02020603050405020304" pitchFamily="18" charset="0"/>
                  <a:cs typeface="Times New Roman" panose="02020603050405020304" pitchFamily="18" charset="0"/>
                </a:rPr>
                <a:t> l</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endParaRPr lang="en-BZ" sz="4000" dirty="0">
                <a:latin typeface="Times New Roman" panose="02020603050405020304" pitchFamily="18" charset="0"/>
                <a:cs typeface="Times New Roman" panose="02020603050405020304" pitchFamily="18" charset="0"/>
              </a:endParaRPr>
            </a:p>
          </p:txBody>
        </p:sp>
      </p:grpSp>
      <p:grpSp>
        <p:nvGrpSpPr>
          <p:cNvPr id="26" name="Nhóm 53"/>
          <p:cNvGrpSpPr/>
          <p:nvPr/>
        </p:nvGrpSpPr>
        <p:grpSpPr>
          <a:xfrm>
            <a:off x="5551805" y="3436620"/>
            <a:ext cx="6311265" cy="1407795"/>
            <a:chOff x="5410200" y="3771744"/>
            <a:chExt cx="6311264" cy="1051715"/>
          </a:xfrm>
        </p:grpSpPr>
        <p:sp>
          <p:nvSpPr>
            <p:cNvPr id="27" name="Mũi tên: Hình ngũ giác 36"/>
            <p:cNvSpPr/>
            <p:nvPr/>
          </p:nvSpPr>
          <p:spPr>
            <a:xfrm>
              <a:off x="5410200" y="3771744"/>
              <a:ext cx="6311264" cy="1051715"/>
            </a:xfrm>
            <a:prstGeom prst="homePlate">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BZ">
                <a:latin typeface="Times New Roman" panose="02020603050405020304" pitchFamily="18" charset="0"/>
                <a:cs typeface="Times New Roman" panose="02020603050405020304" pitchFamily="18" charset="0"/>
              </a:endParaRPr>
            </a:p>
          </p:txBody>
        </p:sp>
        <p:sp>
          <p:nvSpPr>
            <p:cNvPr id="28" name="Hộp Văn bản 49"/>
            <p:cNvSpPr txBox="1"/>
            <p:nvPr/>
          </p:nvSpPr>
          <p:spPr>
            <a:xfrm>
              <a:off x="6314900" y="3974700"/>
              <a:ext cx="4834890" cy="527992"/>
            </a:xfrm>
            <a:prstGeom prst="rect">
              <a:avLst/>
            </a:prstGeom>
            <a:noFill/>
          </p:spPr>
          <p:txBody>
            <a:bodyPr wrap="square" rtlCol="0">
              <a:spAutoFit/>
            </a:bodyPr>
            <a:lstStyle/>
            <a:p>
              <a:r>
                <a:rPr lang="en-BZ" sz="4000" dirty="0" err="1">
                  <a:latin typeface="Times New Roman" panose="02020603050405020304" pitchFamily="18" charset="0"/>
                  <a:cs typeface="Times New Roman" panose="02020603050405020304" pitchFamily="18" charset="0"/>
                </a:rPr>
                <a:t>Vấn</a:t>
              </a:r>
              <a:r>
                <a:rPr lang="en-BZ" sz="4000" dirty="0">
                  <a:latin typeface="Times New Roman" panose="02020603050405020304" pitchFamily="18" charset="0"/>
                  <a:cs typeface="Times New Roman" panose="02020603050405020304" pitchFamily="18" charset="0"/>
                </a:rPr>
                <a:t> </a:t>
              </a:r>
              <a:r>
                <a:rPr lang="en-BZ" sz="4000" dirty="0" err="1">
                  <a:latin typeface="Times New Roman" panose="02020603050405020304" pitchFamily="18" charset="0"/>
                  <a:cs typeface="Times New Roman" panose="02020603050405020304" pitchFamily="18" charset="0"/>
                </a:rPr>
                <a:t>đề</a:t>
              </a:r>
              <a:r>
                <a:rPr lang="en-BZ" sz="4000" dirty="0">
                  <a:latin typeface="Times New Roman" panose="02020603050405020304" pitchFamily="18" charset="0"/>
                  <a:cs typeface="Times New Roman" panose="02020603050405020304" pitchFamily="18" charset="0"/>
                </a:rPr>
                <a:t> </a:t>
              </a:r>
              <a:r>
                <a:rPr lang="en-BZ" sz="4000" dirty="0" err="1">
                  <a:latin typeface="Times New Roman" panose="02020603050405020304" pitchFamily="18" charset="0"/>
                  <a:cs typeface="Times New Roman" panose="02020603050405020304" pitchFamily="18" charset="0"/>
                </a:rPr>
                <a:t>việc</a:t>
              </a:r>
              <a:r>
                <a:rPr lang="en-BZ" sz="4000" dirty="0">
                  <a:latin typeface="Times New Roman" panose="02020603050405020304" pitchFamily="18" charset="0"/>
                  <a:cs typeface="Times New Roman" panose="02020603050405020304" pitchFamily="18" charset="0"/>
                </a:rPr>
                <a:t> </a:t>
              </a:r>
              <a:r>
                <a:rPr lang="en-BZ" sz="4000" dirty="0" err="1">
                  <a:latin typeface="Times New Roman" panose="02020603050405020304" pitchFamily="18" charset="0"/>
                  <a:cs typeface="Times New Roman" panose="02020603050405020304" pitchFamily="18" charset="0"/>
                </a:rPr>
                <a:t>làm</a:t>
              </a:r>
              <a:endParaRPr lang="en-BZ" sz="4000" dirty="0">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5578475" y="4625975"/>
            <a:ext cx="4200525" cy="2325370"/>
            <a:chOff x="5578537" y="4625774"/>
            <a:chExt cx="4200284" cy="1737360"/>
          </a:xfrm>
        </p:grpSpPr>
        <p:grpSp>
          <p:nvGrpSpPr>
            <p:cNvPr id="38" name="Group 37"/>
            <p:cNvGrpSpPr/>
            <p:nvPr/>
          </p:nvGrpSpPr>
          <p:grpSpPr>
            <a:xfrm>
              <a:off x="5578537" y="4648634"/>
              <a:ext cx="4200284" cy="1592580"/>
              <a:chOff x="5578537" y="4648634"/>
              <a:chExt cx="4200284" cy="1592580"/>
            </a:xfrm>
          </p:grpSpPr>
          <p:grpSp>
            <p:nvGrpSpPr>
              <p:cNvPr id="10" name="Nhóm 22"/>
              <p:cNvGrpSpPr/>
              <p:nvPr/>
            </p:nvGrpSpPr>
            <p:grpSpPr>
              <a:xfrm>
                <a:off x="7586407" y="4648634"/>
                <a:ext cx="472440" cy="1592580"/>
                <a:chOff x="7345680" y="5105400"/>
                <a:chExt cx="472440" cy="1592580"/>
              </a:xfrm>
              <a:solidFill>
                <a:schemeClr val="bg2">
                  <a:lumMod val="50000"/>
                </a:schemeClr>
              </a:solidFill>
            </p:grpSpPr>
            <p:sp>
              <p:nvSpPr>
                <p:cNvPr id="11" name="Hình chữ nhật 20"/>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12" name="Hình chữ nhật 21"/>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sp>
            <p:nvSpPr>
              <p:cNvPr id="19" name="Hình Bầu dục 16"/>
              <p:cNvSpPr/>
              <p:nvPr/>
            </p:nvSpPr>
            <p:spPr>
              <a:xfrm>
                <a:off x="5578537" y="4795012"/>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20" name="Hộp Văn bản 41"/>
              <p:cNvSpPr txBox="1"/>
              <p:nvPr/>
            </p:nvSpPr>
            <p:spPr>
              <a:xfrm>
                <a:off x="8140521" y="4952868"/>
                <a:ext cx="1638300" cy="895722"/>
              </a:xfrm>
              <a:prstGeom prst="rect">
                <a:avLst/>
              </a:prstGeom>
              <a:noFill/>
            </p:spPr>
            <p:txBody>
              <a:bodyPr wrap="square" rtlCol="0">
                <a:spAutoFit/>
              </a:bodyPr>
              <a:lstStyle/>
              <a:p>
                <a:r>
                  <a:rPr lang="en-BZ" sz="7200" b="1" dirty="0">
                    <a:solidFill>
                      <a:srgbClr val="BF9000"/>
                    </a:solidFill>
                    <a:latin typeface="Times New Roman" panose="02020603050405020304" pitchFamily="18" charset="0"/>
                    <a:cs typeface="Times New Roman" panose="02020603050405020304" pitchFamily="18" charset="0"/>
                  </a:rPr>
                  <a:t>01</a:t>
                </a:r>
                <a:endParaRPr lang="en-BZ" sz="7200" b="1" dirty="0">
                  <a:solidFill>
                    <a:srgbClr val="BF9000"/>
                  </a:solidFill>
                  <a:latin typeface="Times New Roman" panose="02020603050405020304" pitchFamily="18" charset="0"/>
                  <a:cs typeface="Times New Roman" panose="02020603050405020304" pitchFamily="18" charset="0"/>
                </a:endParaRPr>
              </a:p>
            </p:txBody>
          </p:sp>
        </p:grpSp>
        <p:sp>
          <p:nvSpPr>
            <p:cNvPr id="32" name="Hình tự do: Hình 8"/>
            <p:cNvSpPr/>
            <p:nvPr/>
          </p:nvSpPr>
          <p:spPr>
            <a:xfrm flipH="1">
              <a:off x="6237667" y="462577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sp>
        <p:nvSpPr>
          <p:cNvPr id="33" name="Hình tự do: Hình 9"/>
          <p:cNvSpPr/>
          <p:nvPr/>
        </p:nvSpPr>
        <p:spPr>
          <a:xfrm>
            <a:off x="5368925" y="3094355"/>
            <a:ext cx="868680" cy="232537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nvGrpSpPr>
          <p:cNvPr id="44" name="Group 43"/>
          <p:cNvGrpSpPr/>
          <p:nvPr/>
        </p:nvGrpSpPr>
        <p:grpSpPr>
          <a:xfrm>
            <a:off x="5368925" y="1562735"/>
            <a:ext cx="4850130" cy="2325370"/>
            <a:chOff x="5368987" y="1562534"/>
            <a:chExt cx="4850130" cy="1737360"/>
          </a:xfrm>
        </p:grpSpPr>
        <p:sp>
          <p:nvSpPr>
            <p:cNvPr id="8" name="Hình Bầu dục 17"/>
            <p:cNvSpPr/>
            <p:nvPr/>
          </p:nvSpPr>
          <p:spPr>
            <a:xfrm>
              <a:off x="5551867" y="1745414"/>
              <a:ext cx="1371600" cy="1371600"/>
            </a:xfrm>
            <a:prstGeom prst="ellipse">
              <a:avLst/>
            </a:prstGeom>
            <a:solidFill>
              <a:srgbClr val="7030A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5" name="Hình tự do: Hình 13"/>
            <p:cNvSpPr/>
            <p:nvPr/>
          </p:nvSpPr>
          <p:spPr>
            <a:xfrm>
              <a:off x="5368987" y="156253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nvGrpSpPr>
            <p:cNvPr id="13" name="Nhóm 23"/>
            <p:cNvGrpSpPr/>
            <p:nvPr/>
          </p:nvGrpSpPr>
          <p:grpSpPr>
            <a:xfrm>
              <a:off x="7693087" y="1587537"/>
              <a:ext cx="868680" cy="1592580"/>
              <a:chOff x="7345680" y="5105400"/>
              <a:chExt cx="472440" cy="1592580"/>
            </a:xfrm>
            <a:solidFill>
              <a:schemeClr val="bg2">
                <a:lumMod val="50000"/>
              </a:schemeClr>
            </a:solidFill>
          </p:grpSpPr>
          <p:sp>
            <p:nvSpPr>
              <p:cNvPr id="14" name="Hình chữ nhật 24"/>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sp>
            <p:nvSpPr>
              <p:cNvPr id="15" name="Hình chữ nhật 25"/>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sp>
          <p:nvSpPr>
            <p:cNvPr id="22" name="Hộp Văn bản 43"/>
            <p:cNvSpPr txBox="1"/>
            <p:nvPr/>
          </p:nvSpPr>
          <p:spPr>
            <a:xfrm>
              <a:off x="8580817" y="1780378"/>
              <a:ext cx="1638300" cy="895722"/>
            </a:xfrm>
            <a:prstGeom prst="rect">
              <a:avLst/>
            </a:prstGeom>
            <a:noFill/>
          </p:spPr>
          <p:txBody>
            <a:bodyPr wrap="square" rtlCol="0">
              <a:spAutoFit/>
            </a:bodyPr>
            <a:lstStyle/>
            <a:p>
              <a:r>
                <a:rPr lang="en-BZ" sz="7200" b="1" dirty="0">
                  <a:solidFill>
                    <a:srgbClr val="CC66FF"/>
                  </a:solidFill>
                  <a:latin typeface="Times New Roman" panose="02020603050405020304" pitchFamily="18" charset="0"/>
                  <a:cs typeface="Times New Roman" panose="02020603050405020304" pitchFamily="18" charset="0"/>
                </a:rPr>
                <a:t>03</a:t>
              </a:r>
              <a:endParaRPr lang="en-BZ" sz="7200" b="1" dirty="0">
                <a:solidFill>
                  <a:srgbClr val="CC66FF"/>
                </a:solidFill>
                <a:latin typeface="Times New Roman" panose="02020603050405020304" pitchFamily="18" charset="0"/>
                <a:cs typeface="Times New Roman" panose="02020603050405020304" pitchFamily="18" charset="0"/>
              </a:endParaRPr>
            </a:p>
          </p:txBody>
        </p:sp>
      </p:grpSp>
      <p:sp>
        <p:nvSpPr>
          <p:cNvPr id="34" name="Hình tự do: Hình 11"/>
          <p:cNvSpPr/>
          <p:nvPr/>
        </p:nvSpPr>
        <p:spPr>
          <a:xfrm flipH="1">
            <a:off x="6249035" y="1570990"/>
            <a:ext cx="868680" cy="232537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3034030" y="429895"/>
            <a:ext cx="6123940" cy="976266"/>
            <a:chOff x="1399309" y="32676"/>
            <a:chExt cx="9393381" cy="729321"/>
          </a:xfrm>
        </p:grpSpPr>
        <p:sp>
          <p:nvSpPr>
            <p:cNvPr id="36" name="Rectangle: Rounded Corners 35"/>
            <p:cNvSpPr/>
            <p:nvPr/>
          </p:nvSpPr>
          <p:spPr>
            <a:xfrm>
              <a:off x="1399309" y="41561"/>
              <a:ext cx="9393381" cy="72043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2750126" y="32676"/>
              <a:ext cx="6691746" cy="573997"/>
            </a:xfrm>
            <a:prstGeom prst="rect">
              <a:avLst/>
            </a:prstGeom>
            <a:noFill/>
          </p:spPr>
          <p:txBody>
            <a:bodyPr wrap="square" rtlCol="0">
              <a:spAutoFit/>
            </a:bodyPr>
            <a:lstStyle/>
            <a:p>
              <a:pPr algn="ctr"/>
              <a:r>
                <a:rPr lang="en-US" sz="4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a:t>
              </a:r>
              <a:endParaRPr lang="en-US" sz="4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42" name="Frame 41"/>
          <p:cNvSpPr/>
          <p:nvPr/>
        </p:nvSpPr>
        <p:spPr>
          <a:xfrm>
            <a:off x="0" y="0"/>
            <a:ext cx="12192000" cy="918083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500"/>
                                        <p:tgtEl>
                                          <p:spTgt spid="4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right)">
                                      <p:cBhvr>
                                        <p:cTn id="33" dur="500"/>
                                        <p:tgtEl>
                                          <p:spTgt spid="44"/>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right)">
                                      <p:cBhvr>
                                        <p:cTn id="37" dur="500"/>
                                        <p:tgtEl>
                                          <p:spTgt spid="2"/>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75180" y="318135"/>
            <a:ext cx="7565390" cy="1198880"/>
            <a:chOff x="669135" y="32676"/>
            <a:chExt cx="10519103" cy="1179008"/>
          </a:xfrm>
        </p:grpSpPr>
        <p:sp>
          <p:nvSpPr>
            <p:cNvPr id="5" name="Rectangle: Rounded Corners 4"/>
            <p:cNvSpPr/>
            <p:nvPr/>
          </p:nvSpPr>
          <p:spPr>
            <a:xfrm>
              <a:off x="669135" y="41419"/>
              <a:ext cx="10519103" cy="619479"/>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p:cNvSpPr txBox="1"/>
            <p:nvPr/>
          </p:nvSpPr>
          <p:spPr>
            <a:xfrm>
              <a:off x="1961932" y="32676"/>
              <a:ext cx="8243536" cy="1179008"/>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TỚ LÀ CHUYÊN GIA DÂN SỐ</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7" name="TextBox 6"/>
          <p:cNvSpPr txBox="1"/>
          <p:nvPr/>
        </p:nvSpPr>
        <p:spPr>
          <a:xfrm>
            <a:off x="6157119" y="2014044"/>
            <a:ext cx="5735606" cy="829945"/>
          </a:xfrm>
          <a:prstGeom prst="rect">
            <a:avLst/>
          </a:prstGeom>
          <a:solidFill>
            <a:schemeClr val="accent6">
              <a:lumMod val="40000"/>
              <a:lumOff val="60000"/>
            </a:schemeClr>
          </a:solidFill>
          <a:ln>
            <a:solidFill>
              <a:srgbClr val="7030A0"/>
            </a:solidFill>
          </a:ln>
        </p:spPr>
        <p:txBody>
          <a:bodyPr wrap="square" rtlCol="0">
            <a:spAutoFit/>
          </a:bodyPr>
          <a:lstStyle/>
          <a:p>
            <a:pPr algn="just"/>
            <a:r>
              <a:rPr lang="en-US" sz="2400" dirty="0" err="1">
                <a:solidFill>
                  <a:srgbClr val="C00000"/>
                </a:solidFill>
                <a:latin typeface="Times New Roman" panose="02020603050405020304" pitchFamily="18" charset="0"/>
                <a:cs typeface="Times New Roman" panose="02020603050405020304" pitchFamily="18" charset="0"/>
              </a:rPr>
              <a:t>Nhiệm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sgk</a:t>
            </a:r>
            <a:r>
              <a:rPr lang="en-US" sz="2400" dirty="0">
                <a:latin typeface="Times New Roman" panose="02020603050405020304" pitchFamily="18" charset="0"/>
                <a:cs typeface="Times New Roman" panose="02020603050405020304" pitchFamily="18" charset="0"/>
              </a:rPr>
              <a:t>/14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4.1,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PHT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graphicFrame>
        <p:nvGraphicFramePr>
          <p:cNvPr id="11" name="Table 11"/>
          <p:cNvGraphicFramePr>
            <a:graphicFrameLocks noGrp="1"/>
          </p:cNvGraphicFramePr>
          <p:nvPr/>
        </p:nvGraphicFramePr>
        <p:xfrm>
          <a:off x="291575" y="1604053"/>
          <a:ext cx="5331618" cy="1414253"/>
        </p:xfrm>
        <a:graphic>
          <a:graphicData uri="http://schemas.openxmlformats.org/drawingml/2006/table">
            <a:tbl>
              <a:tblPr firstRow="1" bandRow="1">
                <a:tableStyleId>{5C22544A-7EE6-4342-B048-85BDC9FD1C3A}</a:tableStyleId>
              </a:tblPr>
              <a:tblGrid>
                <a:gridCol w="1777206"/>
                <a:gridCol w="1777206"/>
                <a:gridCol w="1777206"/>
              </a:tblGrid>
              <a:tr h="269548">
                <a:tc>
                  <a:txBody>
                    <a:bodyPr/>
                    <a:lstStyle/>
                    <a:p>
                      <a:pPr algn="ctr"/>
                      <a:r>
                        <a:rPr lang="en-US" sz="2600" b="0" dirty="0" err="1">
                          <a:solidFill>
                            <a:srgbClr val="002060"/>
                          </a:solidFill>
                          <a:latin typeface="Times New Roman" panose="02020603050405020304" pitchFamily="18" charset="0"/>
                          <a:cs typeface="Times New Roman" panose="02020603050405020304" pitchFamily="18" charset="0"/>
                        </a:rPr>
                        <a:t>Đặc</a:t>
                      </a:r>
                      <a:r>
                        <a:rPr lang="en-US" sz="2600" b="0" dirty="0">
                          <a:solidFill>
                            <a:srgbClr val="002060"/>
                          </a:solidFill>
                          <a:latin typeface="Times New Roman" panose="02020603050405020304" pitchFamily="18" charset="0"/>
                          <a:cs typeface="Times New Roman" panose="02020603050405020304" pitchFamily="18" charset="0"/>
                        </a:rPr>
                        <a:t> </a:t>
                      </a:r>
                      <a:r>
                        <a:rPr lang="en-US" sz="2600" b="0" dirty="0" err="1">
                          <a:solidFill>
                            <a:srgbClr val="002060"/>
                          </a:solidFill>
                          <a:latin typeface="Times New Roman" panose="02020603050405020304" pitchFamily="18" charset="0"/>
                          <a:cs typeface="Times New Roman" panose="02020603050405020304" pitchFamily="18" charset="0"/>
                        </a:rPr>
                        <a:t>điểm</a:t>
                      </a:r>
                      <a:endParaRPr lang="en-US" sz="26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b="0" dirty="0" err="1">
                          <a:solidFill>
                            <a:srgbClr val="002060"/>
                          </a:solidFill>
                          <a:latin typeface="Times New Roman" panose="02020603050405020304" pitchFamily="18" charset="0"/>
                          <a:cs typeface="Times New Roman" panose="02020603050405020304" pitchFamily="18" charset="0"/>
                        </a:rPr>
                        <a:t>Ưu</a:t>
                      </a:r>
                      <a:r>
                        <a:rPr lang="en-US" sz="2600" b="0" dirty="0">
                          <a:solidFill>
                            <a:srgbClr val="002060"/>
                          </a:solidFill>
                          <a:latin typeface="Times New Roman" panose="02020603050405020304" pitchFamily="18" charset="0"/>
                          <a:cs typeface="Times New Roman" panose="02020603050405020304" pitchFamily="18" charset="0"/>
                        </a:rPr>
                        <a:t> </a:t>
                      </a:r>
                      <a:r>
                        <a:rPr lang="en-US" sz="2600" b="0" dirty="0" err="1">
                          <a:solidFill>
                            <a:srgbClr val="002060"/>
                          </a:solidFill>
                          <a:latin typeface="Times New Roman" panose="02020603050405020304" pitchFamily="18" charset="0"/>
                          <a:cs typeface="Times New Roman" panose="02020603050405020304" pitchFamily="18" charset="0"/>
                        </a:rPr>
                        <a:t>điểm</a:t>
                      </a:r>
                      <a:endParaRPr lang="en-US" sz="26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b="0" dirty="0" err="1">
                          <a:solidFill>
                            <a:srgbClr val="002060"/>
                          </a:solidFill>
                          <a:latin typeface="Times New Roman" panose="02020603050405020304" pitchFamily="18" charset="0"/>
                          <a:cs typeface="Times New Roman" panose="02020603050405020304" pitchFamily="18" charset="0"/>
                        </a:rPr>
                        <a:t>Hạn</a:t>
                      </a:r>
                      <a:r>
                        <a:rPr lang="en-US" sz="2600" b="0" dirty="0">
                          <a:solidFill>
                            <a:srgbClr val="002060"/>
                          </a:solidFill>
                          <a:latin typeface="Times New Roman" panose="02020603050405020304" pitchFamily="18" charset="0"/>
                          <a:cs typeface="Times New Roman" panose="02020603050405020304" pitchFamily="18" charset="0"/>
                        </a:rPr>
                        <a:t> </a:t>
                      </a:r>
                      <a:r>
                        <a:rPr lang="en-US" sz="2600" b="0" dirty="0" err="1">
                          <a:solidFill>
                            <a:srgbClr val="002060"/>
                          </a:solidFill>
                          <a:latin typeface="Times New Roman" panose="02020603050405020304" pitchFamily="18" charset="0"/>
                          <a:cs typeface="Times New Roman" panose="02020603050405020304" pitchFamily="18" charset="0"/>
                        </a:rPr>
                        <a:t>chế</a:t>
                      </a:r>
                      <a:endParaRPr lang="en-US" sz="26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926573">
                <a:tc>
                  <a:txBody>
                    <a:bodyPr/>
                    <a:lstStyle/>
                    <a:p>
                      <a:pPr algn="ct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3" name="TextBox 12"/>
          <p:cNvSpPr txBox="1"/>
          <p:nvPr/>
        </p:nvSpPr>
        <p:spPr>
          <a:xfrm>
            <a:off x="6761841" y="1195918"/>
            <a:ext cx="2061086" cy="523220"/>
          </a:xfrm>
          <a:prstGeom prst="rect">
            <a:avLst/>
          </a:prstGeom>
          <a:noFill/>
        </p:spPr>
        <p:txBody>
          <a:bodyPr wrap="square" rtlCol="0">
            <a:spAutoFit/>
          </a:bodyPr>
          <a:lstStyle/>
          <a:p>
            <a:pPr algn="ctr"/>
            <a:r>
              <a:rPr lang="en-US" sz="2800" dirty="0" err="1">
                <a:solidFill>
                  <a:srgbClr val="002060"/>
                </a:solidFill>
                <a:highlight>
                  <a:srgbClr val="FFFF00"/>
                </a:highlight>
                <a:latin typeface="Times New Roman" panose="02020603050405020304" pitchFamily="18" charset="0"/>
                <a:cs typeface="Times New Roman" panose="02020603050405020304" pitchFamily="18" charset="0"/>
              </a:rPr>
              <a:t>Phiếu</a:t>
            </a:r>
            <a:r>
              <a:rPr lang="en-US" sz="2800"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2800" dirty="0" err="1">
                <a:solidFill>
                  <a:srgbClr val="002060"/>
                </a:solidFill>
                <a:highlight>
                  <a:srgbClr val="FFFF00"/>
                </a:highlight>
                <a:latin typeface="Times New Roman" panose="02020603050405020304" pitchFamily="18" charset="0"/>
                <a:cs typeface="Times New Roman" panose="02020603050405020304" pitchFamily="18" charset="0"/>
              </a:rPr>
              <a:t>học</a:t>
            </a:r>
            <a:r>
              <a:rPr lang="en-US" sz="2800"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2800" dirty="0" err="1">
                <a:solidFill>
                  <a:srgbClr val="002060"/>
                </a:solidFill>
                <a:highlight>
                  <a:srgbClr val="FFFF00"/>
                </a:highlight>
                <a:latin typeface="Times New Roman" panose="02020603050405020304" pitchFamily="18" charset="0"/>
                <a:cs typeface="Times New Roman" panose="02020603050405020304" pitchFamily="18" charset="0"/>
              </a:rPr>
              <a:t>tập</a:t>
            </a:r>
            <a:endParaRPr lang="en-US" sz="2800" dirty="0">
              <a:solidFill>
                <a:srgbClr val="002060"/>
              </a:solidFill>
              <a:highlight>
                <a:srgbClr val="FFFF00"/>
              </a:highlight>
              <a:latin typeface="Times New Roman" panose="02020603050405020304" pitchFamily="18" charset="0"/>
              <a:cs typeface="Times New Roman" panose="02020603050405020304" pitchFamily="18" charset="0"/>
            </a:endParaRPr>
          </a:p>
        </p:txBody>
      </p:sp>
      <p:pic>
        <p:nvPicPr>
          <p:cNvPr id="1026" name="Picture 2" descr="Covid-19 crisis: 6 pragmatic money tips if you have lost your job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0050" y="356263"/>
            <a:ext cx="1840716" cy="10231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7867" y="3228844"/>
            <a:ext cx="1296955" cy="1296956"/>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0" name="Picture 2" descr="Worker - Free people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7867" y="5075434"/>
            <a:ext cx="1388623" cy="1388623"/>
          </a:xfrm>
          <a:prstGeom prst="rect">
            <a:avLst/>
          </a:prstGeom>
          <a:noFill/>
          <a:extLst>
            <a:ext uri="{909E8E84-426E-40DD-AFC4-6F175D3DCCD1}">
              <a14:hiddenFill xmlns:a14="http://schemas.microsoft.com/office/drawing/2010/main">
                <a:solidFill>
                  <a:srgbClr val="FFFFFF"/>
                </a:solidFill>
              </a14:hiddenFill>
            </a:ext>
          </a:extLst>
        </p:spPr>
      </p:pic>
      <p:pic>
        <p:nvPicPr>
          <p:cNvPr id="2" name="2 Minute Timer (Nho)">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9356853" y="438867"/>
            <a:ext cx="2457929" cy="1381505"/>
          </a:xfrm>
          <a:prstGeom prst="rect">
            <a:avLst/>
          </a:prstGeom>
        </p:spPr>
      </p:pic>
      <p:pic>
        <p:nvPicPr>
          <p:cNvPr id="9" name="Picture 8"/>
          <p:cNvPicPr>
            <a:picLocks noChangeAspect="1"/>
          </p:cNvPicPr>
          <p:nvPr/>
        </p:nvPicPr>
        <p:blipFill>
          <a:blip r:embed="rId7"/>
          <a:stretch>
            <a:fillRect/>
          </a:stretch>
        </p:blipFill>
        <p:spPr>
          <a:xfrm>
            <a:off x="680085" y="3236595"/>
            <a:ext cx="8253730" cy="3505835"/>
          </a:xfrm>
          <a:prstGeom prst="rect">
            <a:avLst/>
          </a:prstGeom>
        </p:spPr>
      </p:pic>
      <p:sp>
        <p:nvSpPr>
          <p:cNvPr id="14" name="Frame 13"/>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62108" y="272979"/>
            <a:ext cx="8079474" cy="646331"/>
            <a:chOff x="1459092" y="276238"/>
            <a:chExt cx="9393381" cy="646331"/>
          </a:xfrm>
        </p:grpSpPr>
        <p:sp>
          <p:nvSpPr>
            <p:cNvPr id="3" name="Rectangle: Rounded Corners 2"/>
            <p:cNvSpPr/>
            <p:nvPr/>
          </p:nvSpPr>
          <p:spPr>
            <a:xfrm>
              <a:off x="1459092" y="303145"/>
              <a:ext cx="9393381" cy="61942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1963889" y="276238"/>
              <a:ext cx="8467660" cy="646331"/>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lao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lao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aphicFrame>
        <p:nvGraphicFramePr>
          <p:cNvPr id="5" name="Table 11"/>
          <p:cNvGraphicFramePr>
            <a:graphicFrameLocks noGrp="1"/>
          </p:cNvGraphicFramePr>
          <p:nvPr/>
        </p:nvGraphicFramePr>
        <p:xfrm>
          <a:off x="237618" y="1521503"/>
          <a:ext cx="11557116" cy="4937760"/>
        </p:xfrm>
        <a:graphic>
          <a:graphicData uri="http://schemas.openxmlformats.org/drawingml/2006/table">
            <a:tbl>
              <a:tblPr firstRow="1" bandRow="1">
                <a:tableStyleId>{5C22544A-7EE6-4342-B048-85BDC9FD1C3A}</a:tableStyleId>
              </a:tblPr>
              <a:tblGrid>
                <a:gridCol w="3852372"/>
                <a:gridCol w="3852372"/>
                <a:gridCol w="3852372"/>
              </a:tblGrid>
              <a:tr h="438272">
                <a:tc>
                  <a:txBody>
                    <a:bodyPr/>
                    <a:lstStyle/>
                    <a:p>
                      <a:pPr algn="ctr"/>
                      <a:r>
                        <a:rPr lang="en-US" sz="2600" dirty="0" err="1">
                          <a:solidFill>
                            <a:srgbClr val="002060"/>
                          </a:solidFill>
                          <a:latin typeface="Times New Roman" panose="02020603050405020304" pitchFamily="18" charset="0"/>
                          <a:cs typeface="Times New Roman" panose="02020603050405020304" pitchFamily="18" charset="0"/>
                        </a:rPr>
                        <a:t>Đặc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điểm</a:t>
                      </a: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dirty="0" err="1">
                          <a:solidFill>
                            <a:srgbClr val="002060"/>
                          </a:solidFill>
                          <a:latin typeface="Times New Roman" panose="02020603050405020304" pitchFamily="18" charset="0"/>
                          <a:cs typeface="Times New Roman" panose="02020603050405020304" pitchFamily="18" charset="0"/>
                        </a:rPr>
                        <a:t>Ưu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điểm</a:t>
                      </a: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600" dirty="0" err="1">
                          <a:solidFill>
                            <a:srgbClr val="002060"/>
                          </a:solidFill>
                          <a:latin typeface="Times New Roman" panose="02020603050405020304" pitchFamily="18" charset="0"/>
                          <a:cs typeface="Times New Roman" panose="02020603050405020304" pitchFamily="18" charset="0"/>
                        </a:rPr>
                        <a:t>Hạn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chế</a:t>
                      </a: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999236">
                <a:tc>
                  <a:txBody>
                    <a:bodyPr/>
                    <a:lstStyle/>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p>
                      <a:pPr algn="ct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5"/>
          <p:cNvSpPr/>
          <p:nvPr/>
        </p:nvSpPr>
        <p:spPr>
          <a:xfrm>
            <a:off x="4183199" y="2230703"/>
            <a:ext cx="3825602" cy="3874779"/>
          </a:xfrm>
          <a:prstGeom prst="rect">
            <a:avLst/>
          </a:prstGeom>
        </p:spPr>
        <p:txBody>
          <a:bodyPr wrap="square">
            <a:spAutoFit/>
          </a:bodyPr>
          <a:lstStyle/>
          <a:p>
            <a:pPr marR="177800" algn="just">
              <a:lnSpc>
                <a:spcPct val="115000"/>
              </a:lnSpc>
            </a:pP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Chịu khó</a:t>
            </a: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ham học hỏi</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vi-VN"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ó</a:t>
            </a:r>
            <a:r>
              <a:rPr lang="en-US" sz="2700" spc="1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ề</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u</a:t>
            </a:r>
            <a:r>
              <a:rPr lang="en-US" sz="2700" spc="1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700" spc="15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2700" spc="-5"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ệ</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700" spc="15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700" spc="1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ả</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700" spc="14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ấ</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700" spc="14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spc="1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lâm</a:t>
            </a:r>
            <a:r>
              <a:rPr lang="en-US"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spc="1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ư</a:t>
            </a:r>
            <a:r>
              <a:rPr lang="en-US" sz="2700" spc="14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ệ</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ủ</a:t>
            </a:r>
            <a:r>
              <a:rPr lang="en-US" sz="2700" spc="9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ệ</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a:t>
            </a:r>
            <a:r>
              <a:rPr lang="vi-VN"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ó</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ả</a:t>
            </a:r>
            <a:r>
              <a:rPr lang="en-US" sz="2700" spc="9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ă</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700" spc="-5"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ế</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700" spc="1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700" spc="105"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ọ</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7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ĩ</a:t>
            </a:r>
            <a:r>
              <a:rPr lang="en-US" sz="2700" spc="9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ậ</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vi-VN" sz="2700" spc="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ấ</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700" spc="10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ượ</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700" spc="9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ngu</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ồ</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700" spc="27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độ</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ang</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8128781" y="2230703"/>
            <a:ext cx="3825602" cy="3519361"/>
          </a:xfrm>
          <a:prstGeom prst="rect">
            <a:avLst/>
          </a:prstGeom>
        </p:spPr>
        <p:txBody>
          <a:bodyPr wrap="square">
            <a:spAutoFit/>
          </a:bodyPr>
          <a:lstStyle/>
          <a:p>
            <a:pPr marR="177800" algn="just">
              <a:lnSpc>
                <a:spcPct val="115000"/>
              </a:lnSpc>
            </a:pP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ó</a:t>
            </a:r>
            <a:r>
              <a:rPr lang="en-US" sz="2700" spc="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ạ</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700" spc="4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ế</a:t>
            </a:r>
            <a:r>
              <a:rPr lang="en-US" sz="2700" spc="4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ề</a:t>
            </a:r>
            <a:r>
              <a:rPr lang="en-US" sz="2700" spc="5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2700" spc="-5"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ể</a:t>
            </a:r>
            <a:r>
              <a:rPr lang="en-US" sz="2700" spc="40"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700" spc="-5" dirty="0" err="1">
                <a:solidFill>
                  <a:srgbClr val="C00000"/>
                </a:solidFill>
                <a:latin typeface="Times New Roman" panose="02020603050405020304" pitchFamily="18" charset="0"/>
                <a:ea typeface="Arial" panose="020B0604020202020204" pitchFamily="34" charset="0"/>
                <a:cs typeface="Times New Roman" panose="02020603050405020304" pitchFamily="18" charset="0"/>
              </a:rPr>
              <a:t>ự</a:t>
            </a:r>
            <a:r>
              <a:rPr lang="en-US" sz="2700" spc="-5"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700" spc="45"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700" spc="5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700" spc="4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spc="-5"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độ</a:t>
            </a:r>
            <a:r>
              <a:rPr lang="en-US" sz="2700" spc="45"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700" spc="-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700" spc="19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môn</a:t>
            </a: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tác phong</a:t>
            </a:r>
            <a:r>
              <a:rPr lang="en-US"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vi-VN"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kỷ luật chưa cao</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R="177800" algn="just">
              <a:lnSpc>
                <a:spcPct val="115000"/>
              </a:lnSpc>
            </a:pP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7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thấp</a:t>
            </a:r>
            <a:endParaRPr lang="en-US" sz="27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297607" y="2655239"/>
            <a:ext cx="3825602" cy="1984261"/>
          </a:xfrm>
          <a:prstGeom prst="rect">
            <a:avLst/>
          </a:prstGeom>
        </p:spPr>
        <p:txBody>
          <a:bodyPr wrap="square">
            <a:spAutoFit/>
          </a:bodyPr>
          <a:lstStyle/>
          <a:p>
            <a:pPr algn="just">
              <a:lnSpc>
                <a:spcPct val="112000"/>
              </a:lnSpc>
            </a:pPr>
            <a:r>
              <a:rPr lang="en-US" sz="2800" dirty="0">
                <a:solidFill>
                  <a:srgbClr val="002060"/>
                </a:solidFill>
                <a:latin typeface="Times New Roman" panose="02020603050405020304" pitchFamily="18" charset="0"/>
                <a:cs typeface="Times New Roman" panose="02020603050405020304" pitchFamily="18" charset="0"/>
              </a:rPr>
              <a:t>- Lao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nhanh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err="1">
                <a:solidFill>
                  <a:srgbClr val="002060"/>
                </a:solidFill>
                <a:latin typeface="Times New Roman" panose="02020603050405020304" pitchFamily="18" charset="0"/>
                <a:cs typeface="Times New Roman" panose="02020603050405020304" pitchFamily="18" charset="0"/>
              </a:rPr>
              <a:t>trung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khoảng</a:t>
            </a:r>
            <a:r>
              <a:rPr lang="en-US" sz="2800" dirty="0">
                <a:solidFill>
                  <a:srgbClr val="002060"/>
                </a:solidFill>
                <a:latin typeface="Times New Roman" panose="02020603050405020304" pitchFamily="18" charset="0"/>
                <a:cs typeface="Times New Roman" panose="02020603050405020304" pitchFamily="18" charset="0"/>
              </a:rPr>
              <a:t> 1 </a:t>
            </a:r>
            <a:r>
              <a:rPr lang="en-US" sz="2800" dirty="0" err="1">
                <a:solidFill>
                  <a:srgbClr val="002060"/>
                </a:solidFill>
                <a:latin typeface="Times New Roman" panose="02020603050405020304" pitchFamily="18" charset="0"/>
                <a:cs typeface="Times New Roman" panose="02020603050405020304" pitchFamily="18" charset="0"/>
              </a:rPr>
              <a:t>triệu</a:t>
            </a:r>
            <a:r>
              <a:rPr lang="en-US" sz="2800" dirty="0">
                <a:solidFill>
                  <a:srgbClr val="002060"/>
                </a:solidFill>
                <a:latin typeface="Times New Roman" panose="02020603050405020304" pitchFamily="18" charset="0"/>
                <a:cs typeface="Times New Roman" panose="02020603050405020304" pitchFamily="18" charset="0"/>
              </a:rPr>
              <a:t> lao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99703" y="880696"/>
            <a:ext cx="3420086" cy="600036"/>
          </a:xfrm>
          <a:prstGeom prst="rect">
            <a:avLst/>
          </a:prstGeom>
        </p:spPr>
        <p:txBody>
          <a:bodyPr wrap="square">
            <a:spAutoFit/>
          </a:bodyPr>
          <a:lstStyle/>
          <a:p>
            <a:pPr algn="just">
              <a:lnSpc>
                <a:spcPct val="112000"/>
              </a:lnSpc>
            </a:pPr>
            <a:r>
              <a:rPr lang="en-US" sz="3200" dirty="0">
                <a:solidFill>
                  <a:srgbClr val="FF0000"/>
                </a:solidFill>
                <a:latin typeface="Times New Roman" panose="02020603050405020304" pitchFamily="18" charset="0"/>
                <a:cs typeface="Times New Roman" panose="02020603050405020304" pitchFamily="18" charset="0"/>
              </a:rPr>
              <a:t>1. </a:t>
            </a:r>
            <a:r>
              <a:rPr lang="en-US" sz="3200" dirty="0" err="1">
                <a:solidFill>
                  <a:srgbClr val="FF0000"/>
                </a:solidFill>
                <a:latin typeface="Times New Roman" panose="02020603050405020304" pitchFamily="18" charset="0"/>
                <a:cs typeface="Times New Roman" panose="02020603050405020304" pitchFamily="18" charset="0"/>
              </a:rPr>
              <a:t>Nguồn</a:t>
            </a:r>
            <a:r>
              <a:rPr lang="en-US" sz="3200" dirty="0">
                <a:solidFill>
                  <a:srgbClr val="FF0000"/>
                </a:solidFill>
                <a:latin typeface="Times New Roman" panose="02020603050405020304" pitchFamily="18" charset="0"/>
                <a:cs typeface="Times New Roman" panose="02020603050405020304" pitchFamily="18" charset="0"/>
              </a:rPr>
              <a:t> lao </a:t>
            </a:r>
            <a:r>
              <a:rPr lang="en-US" sz="3200" dirty="0" err="1">
                <a:solidFill>
                  <a:srgbClr val="FF0000"/>
                </a:solidFill>
                <a:latin typeface="Times New Roman" panose="02020603050405020304" pitchFamily="18" charset="0"/>
                <a:cs typeface="Times New Roman" panose="02020603050405020304" pitchFamily="18" charset="0"/>
              </a:rPr>
              <a:t>động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1" name="Picture 2" descr="Covid-19 crisis: 6 pragmatic money tips if you have lost your job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13667" y="296053"/>
            <a:ext cx="1840716" cy="1023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Ã¬nh áº£nh cÃ³ liÃªn qu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1269" y="4900904"/>
            <a:ext cx="1296955" cy="1296956"/>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Frame 12"/>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1500"/>
                                        <p:tgtEl>
                                          <p:spTgt spid="6">
                                            <p:txEl>
                                              <p:pRg st="0" end="0"/>
                                            </p:txEl>
                                          </p:spTgt>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1500"/>
                                        <p:tgtEl>
                                          <p:spTgt spid="6">
                                            <p:txEl>
                                              <p:pRg st="1" end="1"/>
                                            </p:txEl>
                                          </p:spTgt>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up)">
                                      <p:cBhvr>
                                        <p:cTn id="25" dur="1500"/>
                                        <p:tgtEl>
                                          <p:spTgt spid="6">
                                            <p:txEl>
                                              <p:pRg st="2" end="2"/>
                                            </p:txEl>
                                          </p:spTgt>
                                        </p:tgtEl>
                                      </p:cBhvr>
                                    </p:animEffect>
                                  </p:childTnLst>
                                </p:cTn>
                              </p:par>
                            </p:childTnLst>
                          </p:cTn>
                        </p:par>
                        <p:par>
                          <p:cTn id="26" fill="hold">
                            <p:stCondLst>
                              <p:cond delay="4500"/>
                            </p:stCondLst>
                            <p:childTnLst>
                              <p:par>
                                <p:cTn id="27" presetID="22" presetClass="entr" presetSubtype="1" fill="hold" grpId="0"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up)">
                                      <p:cBhvr>
                                        <p:cTn id="29" dur="1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up)">
                                      <p:cBhvr>
                                        <p:cTn id="34" dur="1500"/>
                                        <p:tgtEl>
                                          <p:spTgt spid="7">
                                            <p:txEl>
                                              <p:pRg st="0" end="0"/>
                                            </p:txEl>
                                          </p:spTgt>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wipe(up)">
                                      <p:cBhvr>
                                        <p:cTn id="38" dur="1500"/>
                                        <p:tgtEl>
                                          <p:spTgt spid="7">
                                            <p:txEl>
                                              <p:pRg st="1" end="1"/>
                                            </p:txEl>
                                          </p:spTgt>
                                        </p:tgtEl>
                                      </p:cBhvr>
                                    </p:animEffect>
                                  </p:childTnLst>
                                </p:cTn>
                              </p:par>
                            </p:childTnLst>
                          </p:cTn>
                        </p:par>
                        <p:par>
                          <p:cTn id="39" fill="hold">
                            <p:stCondLst>
                              <p:cond delay="3000"/>
                            </p:stCondLst>
                            <p:childTnLst>
                              <p:par>
                                <p:cTn id="40" presetID="22" presetClass="entr" presetSubtype="1" fill="hold" grpId="0" nodeType="after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wipe(up)">
                                      <p:cBhvr>
                                        <p:cTn id="42" dur="1500"/>
                                        <p:tgtEl>
                                          <p:spTgt spid="7">
                                            <p:txEl>
                                              <p:pRg st="2" end="2"/>
                                            </p:txEl>
                                          </p:spTgt>
                                        </p:tgtEl>
                                      </p:cBhvr>
                                    </p:animEffect>
                                  </p:childTnLst>
                                </p:cTn>
                              </p:par>
                            </p:childTnLst>
                          </p:cTn>
                        </p:par>
                        <p:par>
                          <p:cTn id="43" fill="hold">
                            <p:stCondLst>
                              <p:cond delay="4500"/>
                            </p:stCondLst>
                            <p:childTnLst>
                              <p:par>
                                <p:cTn id="44" presetID="22" presetClass="entr" presetSubtype="1" fill="hold" grpId="0" nodeType="afterEffect">
                                  <p:stCondLst>
                                    <p:cond delay="0"/>
                                  </p:stCondLst>
                                  <p:childTnLst>
                                    <p:set>
                                      <p:cBhvr>
                                        <p:cTn id="45" dur="1" fill="hold">
                                          <p:stCondLst>
                                            <p:cond delay="0"/>
                                          </p:stCondLst>
                                        </p:cTn>
                                        <p:tgtEl>
                                          <p:spTgt spid="7">
                                            <p:txEl>
                                              <p:pRg st="3" end="3"/>
                                            </p:txEl>
                                          </p:spTgt>
                                        </p:tgtEl>
                                        <p:attrNameLst>
                                          <p:attrName>style.visibility</p:attrName>
                                        </p:attrNameLst>
                                      </p:cBhvr>
                                      <p:to>
                                        <p:strVal val="visible"/>
                                      </p:to>
                                    </p:set>
                                    <p:animEffect transition="in" filter="wipe(up)">
                                      <p:cBhvr>
                                        <p:cTn id="46" dur="1500"/>
                                        <p:tgtEl>
                                          <p:spTgt spid="7">
                                            <p:txEl>
                                              <p:pRg st="3" end="3"/>
                                            </p:txEl>
                                          </p:spTgt>
                                        </p:tgtEl>
                                      </p:cBhvr>
                                    </p:animEffect>
                                  </p:childTnLst>
                                </p:cTn>
                              </p:par>
                              <p:par>
                                <p:cTn id="47" presetID="16" presetClass="entr" presetSubtype="37"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out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319" y="5408152"/>
            <a:ext cx="11559654" cy="1383665"/>
          </a:xfrm>
          <a:prstGeom prst="rect">
            <a:avLst/>
          </a:prstGeom>
          <a:noFill/>
          <a:ln>
            <a:solidFill>
              <a:srgbClr val="7030A0"/>
            </a:solidFill>
          </a:ln>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thay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đổi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lực</a:t>
            </a:r>
            <a:r>
              <a:rPr lang="en-US" sz="2800" dirty="0">
                <a:solidFill>
                  <a:srgbClr val="C00000"/>
                </a:solidFill>
                <a:latin typeface="Times New Roman" panose="02020603050405020304" pitchFamily="18" charset="0"/>
                <a:cs typeface="Times New Roman" panose="02020603050405020304" pitchFamily="18" charset="0"/>
              </a:rPr>
              <a:t> l</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err="1">
                <a:solidFill>
                  <a:srgbClr val="C00000"/>
                </a:solidFill>
                <a:latin typeface="Times New Roman" panose="02020603050405020304" pitchFamily="18" charset="0"/>
                <a:cs typeface="Times New Roman" panose="02020603050405020304" pitchFamily="18" charset="0"/>
              </a:rPr>
              <a:t>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lao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c</a:t>
            </a:r>
            <a:r>
              <a:rPr lang="vi-VN" sz="2800" dirty="0">
                <a:solidFill>
                  <a:srgbClr val="C00000"/>
                </a:solidFill>
                <a:latin typeface="Times New Roman" panose="02020603050405020304" pitchFamily="18" charset="0"/>
                <a:cs typeface="Times New Roman" panose="02020603050405020304" pitchFamily="18" charset="0"/>
              </a:rPr>
              <a:t>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cấu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lao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2017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2005?</a:t>
            </a:r>
            <a:endParaRPr lang="en-US" sz="2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2064109" y="315086"/>
            <a:ext cx="8063782" cy="1201511"/>
            <a:chOff x="1399309" y="41561"/>
            <a:chExt cx="9393381" cy="1201511"/>
          </a:xfrm>
        </p:grpSpPr>
        <p:sp>
          <p:nvSpPr>
            <p:cNvPr id="6" name="Rectangle: Rounded Corners 5"/>
            <p:cNvSpPr/>
            <p:nvPr/>
          </p:nvSpPr>
          <p:spPr>
            <a:xfrm>
              <a:off x="1399309" y="41561"/>
              <a:ext cx="9393381" cy="619424"/>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952263" y="44192"/>
              <a:ext cx="8467659" cy="1198880"/>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Nguồn</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lao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lao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8" name="Rectangle 7"/>
          <p:cNvSpPr/>
          <p:nvPr/>
        </p:nvSpPr>
        <p:spPr>
          <a:xfrm>
            <a:off x="354330" y="1184910"/>
            <a:ext cx="4294505" cy="642620"/>
          </a:xfrm>
          <a:prstGeom prst="rect">
            <a:avLst/>
          </a:prstGeom>
        </p:spPr>
        <p:txBody>
          <a:bodyPr wrap="square">
            <a:spAutoFit/>
          </a:bodyPr>
          <a:lstStyle/>
          <a:p>
            <a:pPr algn="just">
              <a:lnSpc>
                <a:spcPct val="112000"/>
              </a:lnSpc>
            </a:pPr>
            <a:r>
              <a:rPr lang="en-US" sz="3200" dirty="0">
                <a:solidFill>
                  <a:srgbClr val="002060"/>
                </a:solidFill>
                <a:highlight>
                  <a:srgbClr val="FFFF00"/>
                </a:highlight>
                <a:latin typeface="Times New Roman" panose="02020603050405020304" pitchFamily="18" charset="0"/>
                <a:cs typeface="Times New Roman" panose="02020603050405020304" pitchFamily="18" charset="0"/>
              </a:rPr>
              <a:t>2. </a:t>
            </a:r>
            <a:r>
              <a:rPr lang="en-US" sz="3200" dirty="0" err="1">
                <a:solidFill>
                  <a:srgbClr val="002060"/>
                </a:solidFill>
                <a:highlight>
                  <a:srgbClr val="FFFF00"/>
                </a:highlight>
                <a:latin typeface="Times New Roman" panose="02020603050405020304" pitchFamily="18" charset="0"/>
                <a:cs typeface="Times New Roman" panose="02020603050405020304" pitchFamily="18" charset="0"/>
              </a:rPr>
              <a:t>Sử</a:t>
            </a:r>
            <a:r>
              <a:rPr lang="en-US" sz="3200" dirty="0">
                <a:solidFill>
                  <a:srgbClr val="00206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002060"/>
                </a:solidFill>
                <a:highlight>
                  <a:srgbClr val="FFFF00"/>
                </a:highlight>
                <a:latin typeface="Times New Roman" panose="02020603050405020304" pitchFamily="18" charset="0"/>
                <a:cs typeface="Times New Roman" panose="02020603050405020304" pitchFamily="18" charset="0"/>
              </a:rPr>
              <a:t>dụng</a:t>
            </a:r>
            <a:r>
              <a:rPr lang="en-US" sz="3200" dirty="0">
                <a:solidFill>
                  <a:srgbClr val="002060"/>
                </a:solidFill>
                <a:highlight>
                  <a:srgbClr val="FFFF00"/>
                </a:highlight>
                <a:latin typeface="Times New Roman" panose="02020603050405020304" pitchFamily="18" charset="0"/>
                <a:cs typeface="Times New Roman" panose="02020603050405020304" pitchFamily="18" charset="0"/>
              </a:rPr>
              <a:t> lao </a:t>
            </a:r>
            <a:r>
              <a:rPr lang="en-US" sz="3200" dirty="0" err="1">
                <a:solidFill>
                  <a:srgbClr val="002060"/>
                </a:solidFill>
                <a:highlight>
                  <a:srgbClr val="FFFF00"/>
                </a:highlight>
                <a:latin typeface="Times New Roman" panose="02020603050405020304" pitchFamily="18" charset="0"/>
                <a:cs typeface="Times New Roman" panose="02020603050405020304" pitchFamily="18" charset="0"/>
              </a:rPr>
              <a:t>động</a:t>
            </a:r>
            <a:endParaRPr lang="en-US" sz="3200" dirty="0">
              <a:solidFill>
                <a:srgbClr val="002060"/>
              </a:solidFill>
              <a:highlight>
                <a:srgbClr val="FFFF00"/>
              </a:highlight>
              <a:latin typeface="Times New Roman" panose="02020603050405020304" pitchFamily="18" charset="0"/>
              <a:cs typeface="Times New Roman" panose="02020603050405020304" pitchFamily="18" charset="0"/>
            </a:endParaRPr>
          </a:p>
        </p:txBody>
      </p:sp>
      <p:sp>
        <p:nvSpPr>
          <p:cNvPr id="9" name="TextBox 8"/>
          <p:cNvSpPr txBox="1"/>
          <p:nvPr/>
        </p:nvSpPr>
        <p:spPr>
          <a:xfrm>
            <a:off x="132715" y="4631055"/>
            <a:ext cx="11762740" cy="1938020"/>
          </a:xfrm>
          <a:prstGeom prst="rect">
            <a:avLst/>
          </a:prstGeom>
          <a:noFill/>
        </p:spPr>
        <p:txBody>
          <a:bodyPr wrap="square" rtlCol="0">
            <a:spAutoFit/>
          </a:bodyPr>
          <a:lstStyle/>
          <a:p>
            <a:pPr algn="just"/>
            <a:r>
              <a:rPr lang="en-US" sz="3000" dirty="0">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Hiện</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trạng</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a:t>
            </a:r>
            <a:r>
              <a:rPr lang="en-US" sz="3000" dirty="0">
                <a:latin typeface="Times New Roman" panose="02020603050405020304" pitchFamily="18" charset="0"/>
                <a:cs typeface="Times New Roman" panose="02020603050405020304" pitchFamily="18" charset="0"/>
              </a:rPr>
              <a:t> lao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tăng</a:t>
            </a:r>
            <a:r>
              <a:rPr lang="en-US"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algn="just"/>
            <a:r>
              <a:rPr lang="en-US" sz="3000" dirty="0">
                <a:latin typeface="Times New Roman" panose="02020603050405020304" pitchFamily="18" charset="0"/>
                <a:cs typeface="Times New Roman" panose="02020603050405020304" pitchFamily="18" charset="0"/>
              </a:rPr>
              <a:t>- Theo </a:t>
            </a:r>
            <a:r>
              <a:rPr lang="en-US" sz="3000" dirty="0" err="1">
                <a:solidFill>
                  <a:srgbClr val="C00000"/>
                </a:solidFill>
                <a:latin typeface="Times New Roman" panose="02020603050405020304" pitchFamily="18" charset="0"/>
                <a:cs typeface="Times New Roman" panose="02020603050405020304" pitchFamily="18" charset="0"/>
              </a:rPr>
              <a:t>ngành</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kinh</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tế</a:t>
            </a:r>
            <a:r>
              <a:rPr lang="en-US" sz="3000" dirty="0">
                <a:latin typeface="Times New Roman" panose="02020603050405020304" pitchFamily="18" charset="0"/>
                <a:cs typeface="Times New Roman" panose="02020603050405020304" pitchFamily="18" charset="0"/>
              </a:rPr>
              <a:t>: C</a:t>
            </a:r>
            <a:r>
              <a:rPr lang="vi-VN" sz="3000" dirty="0">
                <a:latin typeface="Times New Roman" panose="02020603050405020304" pitchFamily="18" charset="0"/>
                <a:cs typeface="Times New Roman" panose="02020603050405020304" pitchFamily="18" charset="0"/>
              </a:rPr>
              <a:t>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cấu</a:t>
            </a:r>
            <a:r>
              <a:rPr lang="en-US" sz="3000" dirty="0">
                <a:latin typeface="Times New Roman" panose="02020603050405020304" pitchFamily="18" charset="0"/>
                <a:cs typeface="Times New Roman" panose="02020603050405020304" pitchFamily="18" charset="0"/>
              </a:rPr>
              <a:t> lao </a:t>
            </a:r>
            <a:r>
              <a:rPr lang="en-US" sz="3000" dirty="0" err="1">
                <a:latin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đang</a:t>
            </a:r>
            <a:r>
              <a:rPr lang="en-US" sz="3000" dirty="0">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thay</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đổi</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h</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ớng</a:t>
            </a:r>
            <a:r>
              <a:rPr lang="en-US" sz="3000" dirty="0">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tích</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err="1">
                <a:solidFill>
                  <a:srgbClr val="C00000"/>
                </a:solidFill>
                <a:latin typeface="Times New Roman" panose="02020603050405020304" pitchFamily="18" charset="0"/>
                <a:cs typeface="Times New Roman" panose="02020603050405020304" pitchFamily="18" charset="0"/>
              </a:rPr>
              <a:t>cực</a:t>
            </a:r>
            <a:r>
              <a:rPr lang="en-US" sz="3000" dirty="0">
                <a:solidFill>
                  <a:srgbClr val="C00000"/>
                </a:solidFill>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a:t>
            </a:r>
            <a:r>
              <a:rPr lang="en-US" sz="3000" dirty="0" err="1">
                <a:latin typeface="Times New Roman" panose="02020603050405020304" pitchFamily="18" charset="0"/>
                <a:cs typeface="Times New Roman" panose="02020603050405020304" pitchFamily="18" charset="0"/>
              </a:rPr>
              <a:t>tăng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ngành</a:t>
            </a:r>
            <a:r>
              <a:rPr lang="en-US" sz="3000" dirty="0">
                <a:latin typeface="Times New Roman" panose="02020603050405020304" pitchFamily="18" charset="0"/>
                <a:cs typeface="Times New Roman" panose="02020603050405020304" pitchFamily="18" charset="0"/>
              </a:rPr>
              <a:t> CN-XD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dịch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vụ</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tỉ</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lđ</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ngành</a:t>
            </a:r>
            <a:r>
              <a:rPr lang="en-US" sz="3000" dirty="0">
                <a:latin typeface="Times New Roman" panose="02020603050405020304" pitchFamily="18" charset="0"/>
                <a:cs typeface="Times New Roman" panose="02020603050405020304" pitchFamily="18" charset="0"/>
              </a:rPr>
              <a:t> N-L-NN).</a:t>
            </a:r>
            <a:endParaRPr lang="en-US" sz="3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
          <a:stretch>
            <a:fillRect/>
          </a:stretch>
        </p:blipFill>
        <p:spPr>
          <a:xfrm>
            <a:off x="3969385" y="1311910"/>
            <a:ext cx="7310755" cy="3002915"/>
          </a:xfrm>
          <a:prstGeom prst="rect">
            <a:avLst/>
          </a:prstGeom>
        </p:spPr>
      </p:pic>
      <p:sp>
        <p:nvSpPr>
          <p:cNvPr id="11" name="Frame 10"/>
          <p:cNvSpPr/>
          <p:nvPr/>
        </p:nvSpPr>
        <p:spPr>
          <a:xfrm>
            <a:off x="0" y="-6604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par>
                          <p:cTn id="8" fill="hold">
                            <p:stCondLst>
                              <p:cond delay="1500"/>
                            </p:stCondLst>
                            <p:childTnLst>
                              <p:par>
                                <p:cTn id="9" presetID="47" presetClass="entr" presetSubtype="0" fill="hold" grpId="0" nodeType="after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1000"/>
                                        <p:tgtEl>
                                          <p:spTgt spid="9">
                                            <p:txEl>
                                              <p:pRg st="1" end="1"/>
                                            </p:txEl>
                                          </p:spTgt>
                                        </p:tgtEl>
                                      </p:cBhvr>
                                    </p:animEffect>
                                    <p:anim calcmode="lin" valueType="num">
                                      <p:cBhvr>
                                        <p:cTn id="3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8" grpId="0"/>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6504" y="289739"/>
            <a:ext cx="9098992" cy="829945"/>
          </a:xfrm>
          <a:prstGeom prst="rect">
            <a:avLst/>
          </a:prstGeom>
          <a:solidFill>
            <a:schemeClr val="accent4">
              <a:lumMod val="20000"/>
              <a:lumOff val="80000"/>
            </a:schemeClr>
          </a:solid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2015 (Đ</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n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37882" y="4785660"/>
            <a:ext cx="11475076" cy="1815882"/>
          </a:xfrm>
          <a:prstGeom prst="rect">
            <a:avLst/>
          </a:prstGeom>
          <a:solidFill>
            <a:schemeClr val="accent6">
              <a:lumMod val="20000"/>
              <a:lumOff val="80000"/>
            </a:schemeClr>
          </a:solidFill>
          <a:ln>
            <a:solidFill>
              <a:srgbClr val="7030A0"/>
            </a:solidFill>
          </a:ln>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solidFill>
                  <a:srgbClr val="EE2AD7"/>
                </a:solidFill>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cao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highlight>
                  <a:srgbClr val="FFFF00"/>
                </a:highlight>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highlight>
                  <a:srgbClr val="00FFFF"/>
                </a:highlight>
                <a:latin typeface="Times New Roman" panose="02020603050405020304" pitchFamily="18" charset="0"/>
                <a:cs typeface="Times New Roman" panose="02020603050405020304" pitchFamily="18" charset="0"/>
              </a:rPr>
              <a:t>xanh</a:t>
            </a:r>
            <a:r>
              <a:rPr lang="en-US" sz="2800" dirty="0">
                <a:highlight>
                  <a:srgbClr val="00FFFF"/>
                </a:highlight>
                <a:latin typeface="Times New Roman" panose="02020603050405020304" pitchFamily="18" charset="0"/>
                <a:cs typeface="Times New Roman" panose="02020603050405020304" pitchFamily="18" charset="0"/>
              </a:rPr>
              <a:t> d</a:t>
            </a:r>
            <a:r>
              <a:rPr lang="vi-VN" sz="2800" dirty="0">
                <a:highlight>
                  <a:srgbClr val="00FFFF"/>
                </a:highlight>
                <a:latin typeface="Times New Roman" panose="02020603050405020304" pitchFamily="18" charset="0"/>
                <a:cs typeface="Times New Roman" panose="02020603050405020304" pitchFamily="18" charset="0"/>
              </a:rPr>
              <a:t>ư</a:t>
            </a:r>
            <a:r>
              <a:rPr lang="en-US" sz="2800" dirty="0" err="1">
                <a:highlight>
                  <a:srgbClr val="00FFFF"/>
                </a:highlight>
                <a:latin typeface="Times New Roman" panose="02020603050405020304" pitchFamily="18" charset="0"/>
                <a:cs typeface="Times New Roman" panose="02020603050405020304" pitchFamily="18" charset="0"/>
              </a:rPr>
              <a:t>ơng</a:t>
            </a:r>
            <a:r>
              <a:rPr lang="en-US" sz="2800" dirty="0">
                <a:highlight>
                  <a:srgbClr val="00FFFF"/>
                </a:highlight>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4" name="Table 4"/>
          <p:cNvGraphicFramePr>
            <a:graphicFrameLocks noGrp="1"/>
          </p:cNvGraphicFramePr>
          <p:nvPr/>
        </p:nvGraphicFramePr>
        <p:xfrm>
          <a:off x="437882" y="1265844"/>
          <a:ext cx="10890195" cy="2987040"/>
        </p:xfrm>
        <a:graphic>
          <a:graphicData uri="http://schemas.openxmlformats.org/drawingml/2006/table">
            <a:tbl>
              <a:tblPr firstRow="1" bandRow="1">
                <a:tableStyleId>{5C22544A-7EE6-4342-B048-85BDC9FD1C3A}</a:tableStyleId>
              </a:tblPr>
              <a:tblGrid>
                <a:gridCol w="3992450"/>
                <a:gridCol w="3267680"/>
                <a:gridCol w="3630065"/>
              </a:tblGrid>
              <a:tr h="370840">
                <a:tc>
                  <a:txBody>
                    <a:bodyPr/>
                    <a:lstStyle/>
                    <a:p>
                      <a:pPr algn="ctr"/>
                      <a:r>
                        <a:rPr lang="en-US" sz="2200" b="0" dirty="0" err="1">
                          <a:solidFill>
                            <a:srgbClr val="002060"/>
                          </a:solidFill>
                          <a:latin typeface="Times New Roman" panose="02020603050405020304" pitchFamily="18" charset="0"/>
                          <a:cs typeface="Times New Roman" panose="02020603050405020304" pitchFamily="18" charset="0"/>
                        </a:rPr>
                        <a:t>Vùng</a:t>
                      </a:r>
                      <a:endParaRPr lang="en-US" sz="2200" b="0" dirty="0" err="1">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200" b="0" dirty="0" err="1">
                          <a:solidFill>
                            <a:srgbClr val="002060"/>
                          </a:solidFill>
                          <a:latin typeface="Times New Roman" panose="02020603050405020304" pitchFamily="18" charset="0"/>
                          <a:cs typeface="Times New Roman" panose="02020603050405020304" pitchFamily="18" charset="0"/>
                        </a:rPr>
                        <a:t>Tỉ</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lệ</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thất</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nghiệp</a:t>
                      </a:r>
                      <a:r>
                        <a:rPr lang="en-US" sz="2200" b="0" dirty="0">
                          <a:solidFill>
                            <a:srgbClr val="002060"/>
                          </a:solidFill>
                          <a:latin typeface="Times New Roman" panose="02020603050405020304" pitchFamily="18" charset="0"/>
                          <a:cs typeface="Times New Roman" panose="02020603050405020304" pitchFamily="18" charset="0"/>
                        </a:rPr>
                        <a:t> ở </a:t>
                      </a:r>
                      <a:r>
                        <a:rPr lang="en-US" sz="2200" b="0" dirty="0" err="1">
                          <a:solidFill>
                            <a:srgbClr val="002060"/>
                          </a:solidFill>
                          <a:latin typeface="Times New Roman" panose="02020603050405020304" pitchFamily="18" charset="0"/>
                          <a:cs typeface="Times New Roman" panose="02020603050405020304" pitchFamily="18" charset="0"/>
                        </a:rPr>
                        <a:t>thành</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thị</a:t>
                      </a:r>
                      <a:endParaRPr lang="en-US" sz="22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200" b="0" dirty="0" err="1">
                          <a:solidFill>
                            <a:srgbClr val="002060"/>
                          </a:solidFill>
                          <a:latin typeface="Times New Roman" panose="02020603050405020304" pitchFamily="18" charset="0"/>
                          <a:cs typeface="Times New Roman" panose="02020603050405020304" pitchFamily="18" charset="0"/>
                        </a:rPr>
                        <a:t>Tỉ</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lệ</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thiếu</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việc</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làm</a:t>
                      </a:r>
                      <a:r>
                        <a:rPr lang="en-US" sz="2200" b="0" dirty="0">
                          <a:solidFill>
                            <a:srgbClr val="002060"/>
                          </a:solidFill>
                          <a:latin typeface="Times New Roman" panose="02020603050405020304" pitchFamily="18" charset="0"/>
                          <a:cs typeface="Times New Roman" panose="02020603050405020304" pitchFamily="18" charset="0"/>
                        </a:rPr>
                        <a:t> ở </a:t>
                      </a:r>
                      <a:r>
                        <a:rPr lang="en-US" sz="2200" b="0" dirty="0" err="1">
                          <a:solidFill>
                            <a:srgbClr val="002060"/>
                          </a:solidFill>
                          <a:latin typeface="Times New Roman" panose="02020603050405020304" pitchFamily="18" charset="0"/>
                          <a:cs typeface="Times New Roman" panose="02020603050405020304" pitchFamily="18" charset="0"/>
                        </a:rPr>
                        <a:t>nông</a:t>
                      </a:r>
                      <a:r>
                        <a:rPr lang="en-US" sz="2200" b="0" dirty="0">
                          <a:solidFill>
                            <a:srgbClr val="002060"/>
                          </a:solidFill>
                          <a:latin typeface="Times New Roman" panose="02020603050405020304" pitchFamily="18" charset="0"/>
                          <a:cs typeface="Times New Roman" panose="02020603050405020304" pitchFamily="18" charset="0"/>
                        </a:rPr>
                        <a:t> </a:t>
                      </a:r>
                      <a:r>
                        <a:rPr lang="en-US" sz="2200" b="0" dirty="0" err="1">
                          <a:solidFill>
                            <a:srgbClr val="002060"/>
                          </a:solidFill>
                          <a:latin typeface="Times New Roman" panose="02020603050405020304" pitchFamily="18" charset="0"/>
                          <a:cs typeface="Times New Roman" panose="02020603050405020304" pitchFamily="18" charset="0"/>
                        </a:rPr>
                        <a:t>thôn</a:t>
                      </a:r>
                      <a:endParaRPr lang="en-US" sz="22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a:txBody>
                    <a:bodyPr/>
                    <a:lstStyle/>
                    <a:p>
                      <a:pPr algn="just"/>
                      <a:r>
                        <a:rPr lang="en-US" sz="2200" dirty="0" err="1">
                          <a:solidFill>
                            <a:srgbClr val="002060"/>
                          </a:solidFill>
                          <a:latin typeface="Times New Roman" panose="02020603050405020304" pitchFamily="18" charset="0"/>
                          <a:cs typeface="Times New Roman" panose="02020603050405020304" pitchFamily="18" charset="0"/>
                        </a:rPr>
                        <a:t>Trung</a:t>
                      </a:r>
                      <a:r>
                        <a:rPr lang="en-US" sz="2200" dirty="0">
                          <a:solidFill>
                            <a:srgbClr val="002060"/>
                          </a:solidFill>
                          <a:latin typeface="Times New Roman" panose="02020603050405020304" pitchFamily="18" charset="0"/>
                          <a:cs typeface="Times New Roman" panose="02020603050405020304" pitchFamily="18" charset="0"/>
                        </a:rPr>
                        <a:t> du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miền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núi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Bắc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Bộ</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3,1</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1,6</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just"/>
                      <a:r>
                        <a:rPr lang="en-US" sz="2200" dirty="0" err="1">
                          <a:solidFill>
                            <a:srgbClr val="002060"/>
                          </a:solidFill>
                          <a:latin typeface="Times New Roman" panose="02020603050405020304" pitchFamily="18" charset="0"/>
                          <a:cs typeface="Times New Roman" panose="02020603050405020304" pitchFamily="18" charset="0"/>
                        </a:rPr>
                        <a:t>Đồng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bằng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sông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Hồng</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3,4</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2,0</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just"/>
                      <a:r>
                        <a:rPr lang="en-US" sz="2200" dirty="0" err="1">
                          <a:solidFill>
                            <a:srgbClr val="002060"/>
                          </a:solidFill>
                          <a:latin typeface="Times New Roman" panose="02020603050405020304" pitchFamily="18" charset="0"/>
                          <a:cs typeface="Times New Roman" panose="02020603050405020304" pitchFamily="18" charset="0"/>
                        </a:rPr>
                        <a:t>Bắc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Trung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Bộ</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DH Nam </a:t>
                      </a:r>
                      <a:r>
                        <a:rPr lang="en-US" sz="2200" dirty="0" err="1">
                          <a:solidFill>
                            <a:srgbClr val="002060"/>
                          </a:solidFill>
                          <a:latin typeface="Times New Roman" panose="02020603050405020304" pitchFamily="18" charset="0"/>
                          <a:cs typeface="Times New Roman" panose="02020603050405020304" pitchFamily="18" charset="0"/>
                        </a:rPr>
                        <a:t>Trung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Bộ</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4,5</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3,1</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just"/>
                      <a:r>
                        <a:rPr lang="en-US" sz="2200" dirty="0" err="1">
                          <a:solidFill>
                            <a:srgbClr val="002060"/>
                          </a:solidFill>
                          <a:latin typeface="Times New Roman" panose="02020603050405020304" pitchFamily="18" charset="0"/>
                          <a:cs typeface="Times New Roman" panose="02020603050405020304" pitchFamily="18" charset="0"/>
                        </a:rPr>
                        <a:t>Tây</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Nguyên</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2,3</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2,0</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just"/>
                      <a:r>
                        <a:rPr lang="en-US" sz="2200" dirty="0" err="1">
                          <a:solidFill>
                            <a:srgbClr val="002060"/>
                          </a:solidFill>
                          <a:latin typeface="Times New Roman" panose="02020603050405020304" pitchFamily="18" charset="0"/>
                          <a:cs typeface="Times New Roman" panose="02020603050405020304" pitchFamily="18" charset="0"/>
                        </a:rPr>
                        <a:t>Đông</a:t>
                      </a:r>
                      <a:r>
                        <a:rPr lang="en-US" sz="2200" dirty="0">
                          <a:solidFill>
                            <a:srgbClr val="002060"/>
                          </a:solidFill>
                          <a:latin typeface="Times New Roman" panose="02020603050405020304" pitchFamily="18" charset="0"/>
                          <a:cs typeface="Times New Roman" panose="02020603050405020304" pitchFamily="18" charset="0"/>
                        </a:rPr>
                        <a:t> Nam </a:t>
                      </a:r>
                      <a:r>
                        <a:rPr lang="en-US" sz="2200" dirty="0" err="1">
                          <a:solidFill>
                            <a:srgbClr val="002060"/>
                          </a:solidFill>
                          <a:latin typeface="Times New Roman" panose="02020603050405020304" pitchFamily="18" charset="0"/>
                          <a:cs typeface="Times New Roman" panose="02020603050405020304" pitchFamily="18" charset="0"/>
                        </a:rPr>
                        <a:t>Bộ</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3,1</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0,8</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just"/>
                      <a:r>
                        <a:rPr lang="en-US" sz="2200" dirty="0" err="1">
                          <a:solidFill>
                            <a:srgbClr val="002060"/>
                          </a:solidFill>
                          <a:latin typeface="Times New Roman" panose="02020603050405020304" pitchFamily="18" charset="0"/>
                          <a:cs typeface="Times New Roman" panose="02020603050405020304" pitchFamily="18" charset="0"/>
                        </a:rPr>
                        <a:t>Đồng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bằng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sông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Cửu</a:t>
                      </a:r>
                      <a:r>
                        <a:rPr lang="en-US" sz="2200" dirty="0">
                          <a:solidFill>
                            <a:srgbClr val="002060"/>
                          </a:solidFill>
                          <a:latin typeface="Times New Roman" panose="02020603050405020304" pitchFamily="18" charset="0"/>
                          <a:cs typeface="Times New Roman" panose="02020603050405020304" pitchFamily="18" charset="0"/>
                        </a:rPr>
                        <a:t> Long</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3,2</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200" dirty="0">
                          <a:solidFill>
                            <a:srgbClr val="002060"/>
                          </a:solidFill>
                          <a:latin typeface="Times New Roman" panose="02020603050405020304" pitchFamily="18" charset="0"/>
                          <a:cs typeface="Times New Roman" panose="02020603050405020304" pitchFamily="18" charset="0"/>
                        </a:rPr>
                        <a:t>3,5</a:t>
                      </a:r>
                      <a:endParaRPr lang="en-US" sz="22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Box 5"/>
          <p:cNvSpPr txBox="1"/>
          <p:nvPr/>
        </p:nvSpPr>
        <p:spPr>
          <a:xfrm>
            <a:off x="8819887" y="4286788"/>
            <a:ext cx="4256536" cy="645160"/>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2015</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1" p14:bwMode="auto">
            <p14:nvContentPartPr>
              <p14:cNvPr id="7" name="Ink 6"/>
              <p14:cNvContentPartPr/>
              <p14:nvPr/>
            </p14:nvContentPartPr>
            <p14:xfrm>
              <a:off x="5866885" y="2459285"/>
              <a:ext cx="457560" cy="60120"/>
            </p14:xfrm>
          </p:contentPart>
        </mc:Choice>
        <mc:Fallback xmlns="">
          <p:pic>
            <p:nvPicPr>
              <p:cNvPr id="7" name="Ink 6"/>
            </p:nvPicPr>
            <p:blipFill>
              <a:blip r:embed="rId2"/>
            </p:blipFill>
            <p:spPr>
              <a:xfrm>
                <a:off x="5866885" y="2459285"/>
                <a:ext cx="457560" cy="60120"/>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8" name="Ink 7"/>
              <p14:cNvContentPartPr/>
              <p14:nvPr/>
            </p14:nvContentPartPr>
            <p14:xfrm>
              <a:off x="9250680" y="3778680"/>
              <a:ext cx="564120" cy="33120"/>
            </p14:xfrm>
          </p:contentPart>
        </mc:Choice>
        <mc:Fallback xmlns="">
          <p:pic>
            <p:nvPicPr>
              <p:cNvPr id="8" name="Ink 7"/>
            </p:nvPicPr>
            <p:blipFill>
              <a:blip r:embed="rId4"/>
            </p:blipFill>
            <p:spPr>
              <a:xfrm>
                <a:off x="9250680" y="3778680"/>
                <a:ext cx="564120" cy="3312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9" name="Ink 8"/>
              <p14:cNvContentPartPr/>
              <p14:nvPr/>
            </p14:nvContentPartPr>
            <p14:xfrm>
              <a:off x="5836800" y="2926200"/>
              <a:ext cx="533880" cy="360"/>
            </p14:xfrm>
          </p:contentPart>
        </mc:Choice>
        <mc:Fallback xmlns="">
          <p:pic>
            <p:nvPicPr>
              <p:cNvPr id="9" name="Ink 8"/>
            </p:nvPicPr>
            <p:blipFill>
              <a:blip r:embed="rId6"/>
            </p:blipFill>
            <p:spPr>
              <a:xfrm>
                <a:off x="5836800" y="2926200"/>
                <a:ext cx="533880" cy="36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1" name="Ink 10"/>
              <p14:cNvContentPartPr/>
              <p14:nvPr/>
            </p14:nvContentPartPr>
            <p14:xfrm>
              <a:off x="9265800" y="3336600"/>
              <a:ext cx="549000" cy="31680"/>
            </p14:xfrm>
          </p:contentPart>
        </mc:Choice>
        <mc:Fallback xmlns="">
          <p:pic>
            <p:nvPicPr>
              <p:cNvPr id="11" name="Ink 10"/>
            </p:nvPicPr>
            <p:blipFill>
              <a:blip r:embed="rId8"/>
            </p:blipFill>
            <p:spPr>
              <a:xfrm>
                <a:off x="9265800" y="3336600"/>
                <a:ext cx="549000" cy="31680"/>
              </a:xfrm>
              <a:prstGeom prst="rect"/>
            </p:spPr>
          </p:pic>
        </mc:Fallback>
      </mc:AlternateContent>
      <p:sp>
        <p:nvSpPr>
          <p:cNvPr id="10" name="Frame 9"/>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1250"/>
                                        <p:tgtEl>
                                          <p:spTgt spid="3">
                                            <p:bg/>
                                          </p:spTgt>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25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3"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cBhvr>
                                      <p:tavLst>
                                        <p:tav tm="0">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6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2000" fill="hold"/>
                                        <p:tgtEl>
                                          <p:spTgt spid="8"/>
                                        </p:tgtEl>
                                      </p:cBhvr>
                                      <p:tavLst>
                                        <p:tav tm="0">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up)">
                                      <p:cBhvr>
                                        <p:cTn id="26" dur="125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cBhvr>
                                      <p:tavLst>
                                        <p:tav tm="0">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63"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000" fill="hold"/>
                                        <p:tgtEl>
                                          <p:spTgt spid="11"/>
                                        </p:tgtEl>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92270" y="974616"/>
            <a:ext cx="3438550" cy="197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720" y="1183957"/>
            <a:ext cx="26765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595851" y="2654918"/>
            <a:ext cx="8734969" cy="2515026"/>
            <a:chOff x="239491" y="3813158"/>
            <a:chExt cx="8734969" cy="2515026"/>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06" y="3813158"/>
              <a:ext cx="1450132" cy="145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729" y="3854002"/>
              <a:ext cx="1450132" cy="145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91" y="4600713"/>
              <a:ext cx="1450132" cy="145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338" y="4579068"/>
              <a:ext cx="1287587" cy="145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4075978"/>
              <a:ext cx="1450132" cy="145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45" y="4667084"/>
              <a:ext cx="1362115" cy="136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02030" y="5836338"/>
              <a:ext cx="2175183" cy="461665"/>
            </a:xfrm>
            <a:prstGeom prst="rect">
              <a:avLst/>
            </a:prstGeom>
            <a:noFill/>
          </p:spPr>
          <p:txBody>
            <a:bodyPr wrap="square" rtlCol="0">
              <a:spAutoFit/>
            </a:bodyPr>
            <a:lstStyle/>
            <a:p>
              <a:pPr algn="ctr"/>
              <a:r>
                <a:rPr lang="en-US" sz="2400" b="1" dirty="0" err="1"/>
                <a:t>Thiếu</a:t>
              </a:r>
              <a:r>
                <a:rPr lang="en-US" sz="2400" b="1" dirty="0"/>
                <a:t> </a:t>
              </a:r>
              <a:r>
                <a:rPr lang="en-US" sz="2400" b="1" dirty="0" err="1"/>
                <a:t>việc</a:t>
              </a:r>
              <a:r>
                <a:rPr lang="en-US" sz="2400" b="1" dirty="0"/>
                <a:t> </a:t>
              </a:r>
              <a:r>
                <a:rPr lang="en-US" sz="2400" b="1" dirty="0" err="1"/>
                <a:t>làm</a:t>
              </a:r>
              <a:endParaRPr lang="vi-VN" sz="2400" b="1" dirty="0"/>
            </a:p>
          </p:txBody>
        </p:sp>
        <p:sp>
          <p:nvSpPr>
            <p:cNvPr id="12" name="TextBox 11"/>
            <p:cNvSpPr txBox="1"/>
            <p:nvPr/>
          </p:nvSpPr>
          <p:spPr>
            <a:xfrm>
              <a:off x="7214956" y="5866519"/>
              <a:ext cx="1691608" cy="461665"/>
            </a:xfrm>
            <a:prstGeom prst="rect">
              <a:avLst/>
            </a:prstGeom>
            <a:noFill/>
          </p:spPr>
          <p:txBody>
            <a:bodyPr wrap="square" rtlCol="0">
              <a:spAutoFit/>
            </a:bodyPr>
            <a:lstStyle/>
            <a:p>
              <a:r>
                <a:rPr lang="en-US" sz="2400" b="1" dirty="0" err="1"/>
                <a:t>Thất</a:t>
              </a:r>
              <a:r>
                <a:rPr lang="en-US" sz="2400" b="1" dirty="0"/>
                <a:t> </a:t>
              </a:r>
              <a:r>
                <a:rPr lang="en-US" sz="2400" b="1" dirty="0" err="1"/>
                <a:t>nghiệp</a:t>
              </a:r>
              <a:endParaRPr lang="vi-VN" sz="2400" b="1" dirty="0"/>
            </a:p>
          </p:txBody>
        </p:sp>
      </p:gr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2302" b="1885"/>
          <a:stretch>
            <a:fillRect/>
          </a:stretch>
        </p:blipFill>
        <p:spPr bwMode="auto">
          <a:xfrm>
            <a:off x="738620" y="412511"/>
            <a:ext cx="10316373" cy="619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ame 14"/>
          <p:cNvSpPr/>
          <p:nvPr/>
        </p:nvSpPr>
        <p:spPr>
          <a:xfrm>
            <a:off x="0" y="0"/>
            <a:ext cx="12192000" cy="685800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Minute Timer (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84530" y="4358005"/>
            <a:ext cx="3776980" cy="2016760"/>
          </a:xfrm>
          <a:prstGeom prst="rect">
            <a:avLst/>
          </a:prstGeom>
        </p:spPr>
      </p:pic>
      <p:sp>
        <p:nvSpPr>
          <p:cNvPr id="3" name="Rectangle 2"/>
          <p:cNvSpPr/>
          <p:nvPr/>
        </p:nvSpPr>
        <p:spPr>
          <a:xfrm>
            <a:off x="4225925" y="298450"/>
            <a:ext cx="8199755" cy="706755"/>
          </a:xfrm>
          <a:prstGeom prst="rect">
            <a:avLst/>
          </a:prstGeom>
          <a:solidFill>
            <a:schemeClr val="accent4">
              <a:lumMod val="20000"/>
              <a:lumOff val="80000"/>
            </a:schemeClr>
          </a:solidFill>
          <a:ln>
            <a:solidFill>
              <a:srgbClr val="7030A0"/>
            </a:solidFill>
          </a:ln>
        </p:spPr>
        <p:txBody>
          <a:bodyPr wrap="square">
            <a:spAutoFit/>
          </a:bodyPr>
          <a:lstStyle/>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vì</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sao</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xảy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giải</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pháp</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7170" name="Picture 2" descr="Các kĩ thuật dạy học tích cực ~ Tư liệu Ngữ văn TH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219710"/>
            <a:ext cx="4299585" cy="2987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61510" y="2164715"/>
            <a:ext cx="8199755" cy="1383665"/>
          </a:xfrm>
          <a:prstGeom prst="rect">
            <a:avLst/>
          </a:prstGeom>
          <a:solidFill>
            <a:schemeClr val="accent5">
              <a:lumMod val="40000"/>
              <a:lumOff val="60000"/>
            </a:schemeClr>
          </a:solidFill>
        </p:spPr>
        <p:txBody>
          <a:bodyPr wrap="square" rtlCol="0">
            <a:spAutoFit/>
          </a:bodyPr>
          <a:lstStyle/>
          <a:p>
            <a:pPr marL="457200" indent="-457200" algn="just">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(3 ý)</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endParaRPr lang="en-US" sz="2800" dirty="0">
              <a:latin typeface="Times New Roman" panose="02020603050405020304" pitchFamily="18" charset="0"/>
              <a:cs typeface="Times New Roman" panose="02020603050405020304" pitchFamily="18" charset="0"/>
            </a:endParaRPr>
          </a:p>
        </p:txBody>
      </p:sp>
      <p:pic>
        <p:nvPicPr>
          <p:cNvPr id="7172" name="Picture 4" descr="Ngành Phát triển nông thôn (Rural Development) - Cổng thông tin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7690" y="4170045"/>
            <a:ext cx="4525010" cy="27470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andmark 81 – The Pride of Vietnam - Saigon Local T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8665" y="4170045"/>
            <a:ext cx="4328795" cy="27470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88330" y="4243070"/>
            <a:ext cx="1499235" cy="368300"/>
          </a:xfrm>
          <a:prstGeom prst="rect">
            <a:avLst/>
          </a:prstGeom>
          <a:solidFill>
            <a:schemeClr val="bg1"/>
          </a:solidFill>
        </p:spPr>
        <p:txBody>
          <a:bodyPr wrap="square">
            <a:spAutoFit/>
          </a:bodyPr>
          <a:lstStyle/>
          <a:p>
            <a:r>
              <a:rPr lang="en-US" sz="1800" dirty="0" err="1">
                <a:solidFill>
                  <a:srgbClr val="FF0000"/>
                </a:solidFill>
                <a:latin typeface="Times New Roman" panose="02020603050405020304" pitchFamily="18" charset="0"/>
                <a:cs typeface="Times New Roman" panose="02020603050405020304" pitchFamily="18" charset="0"/>
              </a:rPr>
              <a:t>Tính</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mùa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vụ</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580880" y="4195445"/>
            <a:ext cx="1880870" cy="368300"/>
          </a:xfrm>
          <a:prstGeom prst="rect">
            <a:avLst/>
          </a:prstGeom>
          <a:solidFill>
            <a:schemeClr val="bg1"/>
          </a:solidFill>
        </p:spPr>
        <p:txBody>
          <a:bodyPr wrap="square">
            <a:spAutoFit/>
          </a:bodyPr>
          <a:lstStyle/>
          <a:p>
            <a:pPr algn="ctr"/>
            <a:r>
              <a:rPr lang="en-US" sz="1800" dirty="0" err="1">
                <a:solidFill>
                  <a:srgbClr val="FF0000"/>
                </a:solidFill>
                <a:latin typeface="Times New Roman" panose="02020603050405020304" pitchFamily="18" charset="0"/>
                <a:cs typeface="Times New Roman" panose="02020603050405020304" pitchFamily="18" charset="0"/>
              </a:rPr>
              <a:t>Dịch</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vụ</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đa</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dạng</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Frame 9"/>
          <p:cNvSpPr/>
          <p:nvPr/>
        </p:nvSpPr>
        <p:spPr>
          <a:xfrm>
            <a:off x="0" y="0"/>
            <a:ext cx="14224000" cy="7599680"/>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wipe(up)">
                                      <p:cBhvr>
                                        <p:cTn id="18" dur="1250"/>
                                        <p:tgtEl>
                                          <p:spTgt spid="6">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125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up)">
                                      <p:cBhvr>
                                        <p:cTn id="28" dur="125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up)">
                                      <p:cBhvr>
                                        <p:cTn id="33" dur="125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nodeType="withEffect">
                                  <p:stCondLst>
                                    <p:cond delay="0"/>
                                  </p:stCondLst>
                                  <p:childTnLst>
                                    <p:set>
                                      <p:cBhvr>
                                        <p:cTn id="40" dur="1" fill="hold">
                                          <p:stCondLst>
                                            <p:cond delay="0"/>
                                          </p:stCondLst>
                                        </p:cTn>
                                        <p:tgtEl>
                                          <p:spTgt spid="7174"/>
                                        </p:tgtEl>
                                        <p:attrNameLst>
                                          <p:attrName>style.visibility</p:attrName>
                                        </p:attrNameLst>
                                      </p:cBhvr>
                                      <p:to>
                                        <p:strVal val="visible"/>
                                      </p:to>
                                    </p:set>
                                    <p:animEffect transition="in" filter="barn(inVertical)">
                                      <p:cBhvr>
                                        <p:cTn id="41" dur="500"/>
                                        <p:tgtEl>
                                          <p:spTgt spid="717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par>
                                <p:cTn id="45" presetID="16" presetClass="entr" presetSubtype="21" fill="hold" nodeType="withEffect">
                                  <p:stCondLst>
                                    <p:cond delay="0"/>
                                  </p:stCondLst>
                                  <p:childTnLst>
                                    <p:set>
                                      <p:cBhvr>
                                        <p:cTn id="46" dur="1" fill="hold">
                                          <p:stCondLst>
                                            <p:cond delay="0"/>
                                          </p:stCondLst>
                                        </p:cTn>
                                        <p:tgtEl>
                                          <p:spTgt spid="7172"/>
                                        </p:tgtEl>
                                        <p:attrNameLst>
                                          <p:attrName>style.visibility</p:attrName>
                                        </p:attrNameLst>
                                      </p:cBhvr>
                                      <p:to>
                                        <p:strVal val="visible"/>
                                      </p:to>
                                    </p:set>
                                    <p:animEffect transition="in" filter="barn(inVertical)">
                                      <p:cBhvr>
                                        <p:cTn id="4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childTnLst>
        </p:cTn>
      </p:par>
    </p:tnLst>
    <p:bldLst>
      <p:bldP spid="3" grpId="0" bldLvl="0" animBg="1"/>
      <p:bldP spid="6" grpId="0" animBg="1" uiExpand="1" build="p"/>
      <p:bldP spid="11" grpId="0" bldLvl="0" animBg="1"/>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15310" y="285115"/>
            <a:ext cx="5335270" cy="645160"/>
            <a:chOff x="1399309" y="32676"/>
            <a:chExt cx="9393381" cy="790219"/>
          </a:xfrm>
        </p:grpSpPr>
        <p:sp>
          <p:nvSpPr>
            <p:cNvPr id="3" name="Rectangle: Rounded Corners 2"/>
            <p:cNvSpPr/>
            <p:nvPr/>
          </p:nvSpPr>
          <p:spPr>
            <a:xfrm>
              <a:off x="1399309" y="41561"/>
              <a:ext cx="9393381" cy="637446"/>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2217367" y="32676"/>
              <a:ext cx="7783617" cy="790219"/>
            </a:xfrm>
            <a:prstGeom prst="rect">
              <a:avLst/>
            </a:prstGeom>
            <a:noFill/>
          </p:spPr>
          <p:txBody>
            <a:bodyPr wrap="square" rtlCol="0">
              <a:spAutoFit/>
            </a:bodyPr>
            <a:lstStyle/>
            <a:p>
              <a:pPr algn="ct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Vấn</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endParaRPr lang="en-US" sz="36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TextBox 4"/>
          <p:cNvSpPr txBox="1"/>
          <p:nvPr/>
        </p:nvSpPr>
        <p:spPr>
          <a:xfrm>
            <a:off x="511175" y="1053465"/>
            <a:ext cx="8126730" cy="3107690"/>
          </a:xfrm>
          <a:prstGeom prst="rect">
            <a:avLst/>
          </a:prstGeom>
          <a:solidFill>
            <a:schemeClr val="accent6">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Việc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cấp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bách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Lao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a:t>
            </a:r>
            <a:r>
              <a:rPr lang="vi-VN" sz="2800" dirty="0">
                <a:solidFill>
                  <a:srgbClr val="C00000"/>
                </a:solidFill>
                <a:latin typeface="Times New Roman" panose="02020603050405020304" pitchFamily="18" charset="0"/>
                <a:cs typeface="Times New Roman" panose="02020603050405020304" pitchFamily="18" charset="0"/>
              </a:rPr>
              <a:t>ư</a:t>
            </a:r>
            <a:r>
              <a:rPr lang="en-US" sz="2800" dirty="0">
                <a:solidFill>
                  <a:srgbClr val="C00000"/>
                </a:solidFill>
                <a:latin typeface="Times New Roman" panose="02020603050405020304" pitchFamily="18" charset="0"/>
                <a:cs typeface="Times New Roman" panose="02020603050405020304" pitchFamily="18" charset="0"/>
              </a:rPr>
              <a:t>a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triển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sức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ép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2016,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nghiệp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2,3</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endParaRPr 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3,23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2016)</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640070" y="4401820"/>
            <a:ext cx="5585460" cy="3107690"/>
          </a:xfrm>
          <a:prstGeom prst="rect">
            <a:avLst/>
          </a:prstGeom>
          <a:solidFill>
            <a:schemeClr val="accent4">
              <a:lumMod val="20000"/>
              <a:lumOff val="80000"/>
            </a:schemeClr>
          </a:solid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lao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Thu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r>
              <a:rPr lang="en-US" sz="2800" dirty="0">
                <a:latin typeface="Times New Roman" panose="02020603050405020304" pitchFamily="18" charset="0"/>
                <a:cs typeface="Times New Roman" panose="02020603050405020304" pitchFamily="18" charset="0"/>
              </a:rPr>
              <a:t> lao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7" name="image202.jpg" descr="Related image"/>
          <p:cNvPicPr/>
          <p:nvPr/>
        </p:nvPicPr>
        <p:blipFill>
          <a:blip r:embed="rId1"/>
          <a:srcRect/>
          <a:stretch>
            <a:fillRect/>
          </a:stretch>
        </p:blipFill>
        <p:spPr>
          <a:xfrm>
            <a:off x="279400" y="4763135"/>
            <a:ext cx="3716020" cy="2032635"/>
          </a:xfrm>
          <a:prstGeom prst="rect">
            <a:avLst/>
          </a:prstGeom>
        </p:spPr>
      </p:pic>
      <p:pic>
        <p:nvPicPr>
          <p:cNvPr id="8" name="Picture 7" descr="XUATKHAULAODONG02.jpg"/>
          <p:cNvPicPr>
            <a:picLocks noChangeAspect="1"/>
          </p:cNvPicPr>
          <p:nvPr/>
        </p:nvPicPr>
        <p:blipFill rotWithShape="1">
          <a:blip r:embed="rId2"/>
          <a:srcRect b="12500"/>
          <a:stretch>
            <a:fillRect/>
          </a:stretch>
        </p:blipFill>
        <p:spPr>
          <a:xfrm>
            <a:off x="279400" y="5281930"/>
            <a:ext cx="4900295" cy="3108960"/>
          </a:xfrm>
          <a:prstGeom prst="rect">
            <a:avLst/>
          </a:prstGeom>
        </p:spPr>
      </p:pic>
      <p:pic>
        <p:nvPicPr>
          <p:cNvPr id="9" name="Picture 6" descr="Káº¿t quáº£ hÃ¬nh áº£nh cho icon labor and work"/>
          <p:cNvPicPr>
            <a:picLocks noChangeAspect="1" noChangeArrowheads="1"/>
          </p:cNvPicPr>
          <p:nvPr/>
        </p:nvPicPr>
        <p:blipFill rotWithShape="1">
          <a:blip r:embed="rId3">
            <a:extLst>
              <a:ext uri="{28A0092B-C50C-407E-A947-70E740481C1C}">
                <a14:useLocalDpi xmlns:a14="http://schemas.microsoft.com/office/drawing/2010/main" val="0"/>
              </a:ext>
            </a:extLst>
          </a:blip>
          <a:srcRect l="12738" t="8899" r="17444" b="19463"/>
          <a:stretch>
            <a:fillRect/>
          </a:stretch>
        </p:blipFill>
        <p:spPr bwMode="auto">
          <a:xfrm>
            <a:off x="10640060" y="583565"/>
            <a:ext cx="1223010" cy="1356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Hình vẽ 4"/>
          <p:cNvSpPr/>
          <p:nvPr/>
        </p:nvSpPr>
        <p:spPr>
          <a:xfrm>
            <a:off x="10156825" y="2625725"/>
            <a:ext cx="1945640" cy="1469390"/>
          </a:xfrm>
          <a:prstGeom prst="star7">
            <a:avLst>
              <a:gd name="adj" fmla="val 39774"/>
              <a:gd name="hf" fmla="val 102572"/>
              <a:gd name="vf" fmla="val 105210"/>
            </a:avLst>
          </a:prstGeom>
          <a:solidFill>
            <a:srgbClr val="E75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err="1">
                <a:effectLst>
                  <a:outerShdw blurRad="38100" dist="38100" dir="2700000" algn="tl">
                    <a:srgbClr val="000000">
                      <a:alpha val="43137"/>
                    </a:srgbClr>
                  </a:outerShdw>
                </a:effectLst>
                <a:latin typeface="Times New Roman" panose="02020603050405020304" pitchFamily="18" charset="0"/>
                <a:ea typeface="Adobe 黑体 Std R" pitchFamily="34" charset="-122"/>
                <a:cs typeface="Times New Roman" panose="02020603050405020304" pitchFamily="18" charset="0"/>
              </a:rPr>
              <a:t>Giải</a:t>
            </a:r>
            <a:r>
              <a:rPr lang="en-US" altLang="zh-CN" sz="4000" dirty="0">
                <a:effectLst>
                  <a:outerShdw blurRad="38100" dist="38100" dir="2700000" algn="tl">
                    <a:srgbClr val="000000">
                      <a:alpha val="43137"/>
                    </a:srgbClr>
                  </a:outerShdw>
                </a:effectLst>
                <a:latin typeface="Times New Roman" panose="02020603050405020304" pitchFamily="18" charset="0"/>
                <a:ea typeface="Adobe 黑体 Std R" pitchFamily="34" charset="-122"/>
                <a:cs typeface="Times New Roman" panose="02020603050405020304" pitchFamily="18" charset="0"/>
              </a:rPr>
              <a:t> </a:t>
            </a:r>
            <a:r>
              <a:rPr lang="en-US" altLang="zh-CN" sz="4000" dirty="0" err="1">
                <a:effectLst>
                  <a:outerShdw blurRad="38100" dist="38100" dir="2700000" algn="tl">
                    <a:srgbClr val="000000">
                      <a:alpha val="43137"/>
                    </a:srgbClr>
                  </a:outerShdw>
                </a:effectLst>
                <a:latin typeface="Times New Roman" panose="02020603050405020304" pitchFamily="18" charset="0"/>
                <a:ea typeface="Adobe 黑体 Std R" pitchFamily="34" charset="-122"/>
                <a:cs typeface="Times New Roman" panose="02020603050405020304" pitchFamily="18" charset="0"/>
              </a:rPr>
              <a:t>pháp</a:t>
            </a:r>
            <a:endParaRPr lang="zh-CN" altLang="en-US" sz="4000" dirty="0">
              <a:effectLst>
                <a:outerShdw blurRad="38100" dist="38100" dir="2700000" algn="tl">
                  <a:srgbClr val="000000">
                    <a:alpha val="43137"/>
                  </a:srgbClr>
                </a:outerShdw>
              </a:effectLst>
              <a:latin typeface="Times New Roman" panose="02020603050405020304" pitchFamily="18" charset="0"/>
              <a:ea typeface="Adobe 黑体 Std R"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wipe(up)">
                                      <p:cBhvr>
                                        <p:cTn id="12" dur="125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250"/>
                                        <p:tgtEl>
                                          <p:spTgt spid="5">
                                            <p:txEl>
                                              <p:pRg st="0" end="0"/>
                                            </p:txEl>
                                          </p:spTgt>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250"/>
                                        <p:tgtEl>
                                          <p:spTgt spid="5">
                                            <p:txEl>
                                              <p:pRg st="1" end="1"/>
                                            </p:txEl>
                                          </p:spTgt>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1250"/>
                                        <p:tgtEl>
                                          <p:spTgt spid="5">
                                            <p:txEl>
                                              <p:pRg st="2" end="2"/>
                                            </p:txEl>
                                          </p:spTgt>
                                        </p:tgtEl>
                                      </p:cBhvr>
                                    </p:animEffect>
                                  </p:childTnLst>
                                </p:cTn>
                              </p:par>
                            </p:childTnLst>
                          </p:cTn>
                        </p:par>
                        <p:par>
                          <p:cTn id="26" fill="hold">
                            <p:stCondLst>
                              <p:cond delay="4500"/>
                            </p:stCondLst>
                            <p:childTnLst>
                              <p:par>
                                <p:cTn id="27" presetID="22" presetClass="entr" presetSubtype="1"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up)">
                                      <p:cBhvr>
                                        <p:cTn id="29" dur="1250"/>
                                        <p:tgtEl>
                                          <p:spTgt spid="5">
                                            <p:txEl>
                                              <p:pRg st="3" end="3"/>
                                            </p:txEl>
                                          </p:spTgt>
                                        </p:tgtEl>
                                      </p:cBhvr>
                                    </p:animEffect>
                                  </p:childTnLst>
                                </p:cTn>
                              </p:par>
                            </p:childTnLst>
                          </p:cTn>
                        </p:par>
                        <p:par>
                          <p:cTn id="30" fill="hold">
                            <p:stCondLst>
                              <p:cond delay="6000"/>
                            </p:stCondLst>
                            <p:childTnLst>
                              <p:par>
                                <p:cTn id="31" presetID="22" presetClass="entr" presetSubtype="1"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up)">
                                      <p:cBhvr>
                                        <p:cTn id="33" dur="1250"/>
                                        <p:tgtEl>
                                          <p:spTgt spid="5">
                                            <p:txEl>
                                              <p:pRg st="4" end="4"/>
                                            </p:txEl>
                                          </p:spTgt>
                                        </p:tgtEl>
                                      </p:cBhvr>
                                    </p:animEffect>
                                  </p:childTnLst>
                                </p:cTn>
                              </p:par>
                            </p:childTnLst>
                          </p:cTn>
                        </p:par>
                        <p:par>
                          <p:cTn id="34" fill="hold">
                            <p:stCondLst>
                              <p:cond delay="7500"/>
                            </p:stCondLst>
                            <p:childTnLst>
                              <p:par>
                                <p:cTn id="35" presetID="22" presetClass="entr" presetSubtype="1"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up)">
                                      <p:cBhvr>
                                        <p:cTn id="37" dur="125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
                                            <p:bg/>
                                          </p:spTgt>
                                        </p:tgtEl>
                                        <p:attrNameLst>
                                          <p:attrName>style.visibility</p:attrName>
                                        </p:attrNameLst>
                                      </p:cBhvr>
                                      <p:to>
                                        <p:strVal val="visible"/>
                                      </p:to>
                                    </p:set>
                                    <p:animEffect transition="in" filter="wipe(up)">
                                      <p:cBhvr>
                                        <p:cTn id="50" dur="1250"/>
                                        <p:tgtEl>
                                          <p:spTgt spid="6">
                                            <p:bg/>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wipe(up)">
                                      <p:cBhvr>
                                        <p:cTn id="55" dur="1250"/>
                                        <p:tgtEl>
                                          <p:spTgt spid="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
                                            <p:txEl>
                                              <p:pRg st="1" end="1"/>
                                            </p:txEl>
                                          </p:spTgt>
                                        </p:tgtEl>
                                        <p:attrNameLst>
                                          <p:attrName>style.visibility</p:attrName>
                                        </p:attrNameLst>
                                      </p:cBhvr>
                                      <p:to>
                                        <p:strVal val="visible"/>
                                      </p:to>
                                    </p:set>
                                    <p:animEffect transition="in" filter="wipe(up)">
                                      <p:cBhvr>
                                        <p:cTn id="60" dur="1250"/>
                                        <p:tgtEl>
                                          <p:spTgt spid="6">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up)">
                                      <p:cBhvr>
                                        <p:cTn id="65" dur="125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wipe(up)">
                                      <p:cBhvr>
                                        <p:cTn id="70" dur="1250"/>
                                        <p:tgtEl>
                                          <p:spTgt spid="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6">
                                            <p:txEl>
                                              <p:pRg st="4" end="4"/>
                                            </p:txEl>
                                          </p:spTgt>
                                        </p:tgtEl>
                                        <p:attrNameLst>
                                          <p:attrName>style.visibility</p:attrName>
                                        </p:attrNameLst>
                                      </p:cBhvr>
                                      <p:to>
                                        <p:strVal val="visible"/>
                                      </p:to>
                                    </p:set>
                                    <p:animEffect transition="in" filter="wipe(up)">
                                      <p:cBhvr>
                                        <p:cTn id="75" dur="1250"/>
                                        <p:tgtEl>
                                          <p:spTgt spid="6">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6">
                                            <p:txEl>
                                              <p:pRg st="5" end="5"/>
                                            </p:txEl>
                                          </p:spTgt>
                                        </p:tgtEl>
                                        <p:attrNameLst>
                                          <p:attrName>style.visibility</p:attrName>
                                        </p:attrNameLst>
                                      </p:cBhvr>
                                      <p:to>
                                        <p:strVal val="visible"/>
                                      </p:to>
                                    </p:set>
                                    <p:animEffect transition="in" filter="wipe(up)">
                                      <p:cBhvr>
                                        <p:cTn id="80" dur="1250"/>
                                        <p:tgtEl>
                                          <p:spTgt spid="6">
                                            <p:txEl>
                                              <p:pRg st="5" end="5"/>
                                            </p:txEl>
                                          </p:spTgt>
                                        </p:tgtEl>
                                      </p:cBhvr>
                                    </p:animEffect>
                                  </p:childTnLst>
                                </p:cTn>
                              </p:par>
                            </p:childTnLst>
                          </p:cTn>
                        </p:par>
                        <p:par>
                          <p:cTn id="81" fill="hold">
                            <p:stCondLst>
                              <p:cond delay="1500"/>
                            </p:stCondLst>
                            <p:childTnLst>
                              <p:par>
                                <p:cTn id="82" presetID="42" presetClass="entr" presetSubtype="0" fill="hold"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1000"/>
                                        <p:tgtEl>
                                          <p:spTgt spid="8"/>
                                        </p:tgtEl>
                                      </p:cBhvr>
                                    </p:animEffect>
                                    <p:anim calcmode="lin" valueType="num">
                                      <p:cBhvr>
                                        <p:cTn id="85" dur="1000" fill="hold"/>
                                        <p:tgtEl>
                                          <p:spTgt spid="8"/>
                                        </p:tgtEl>
                                        <p:attrNameLst>
                                          <p:attrName>ppt_x</p:attrName>
                                        </p:attrNameLst>
                                      </p:cBhvr>
                                      <p:tavLst>
                                        <p:tav tm="0">
                                          <p:val>
                                            <p:strVal val="#ppt_x"/>
                                          </p:val>
                                        </p:tav>
                                        <p:tav tm="100000">
                                          <p:val>
                                            <p:strVal val="#ppt_x"/>
                                          </p:val>
                                        </p:tav>
                                      </p:tavLst>
                                    </p:anim>
                                    <p:anim calcmode="lin" valueType="num">
                                      <p:cBhvr>
                                        <p:cTn id="8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P spid="6" grpId="0" animBg="1" uiExpand="1" build="p"/>
      <p:bldP spid="10" grpId="0" bldLvl="0" animBg="1"/>
    </p:bldLst>
  </p:timing>
</p:sld>
</file>

<file path=ppt/tags/tag1.xml><?xml version="1.0" encoding="utf-8"?>
<p:tagLst xmlns:p="http://schemas.openxmlformats.org/presentationml/2006/main">
  <p:tag name="PA" val="v4.0.0"/>
</p:tagLst>
</file>

<file path=ppt/theme/theme1.xml><?xml version="1.0" encoding="utf-8"?>
<a:theme xmlns:a="http://schemas.openxmlformats.org/drawingml/2006/main" name="Office Theme">
  <a:themeElements>
    <a:clrScheme name="Custom 29">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3230</Words>
  <Application>WPS Presentation</Application>
  <PresentationFormat>Widescreen</PresentationFormat>
  <Paragraphs>187</Paragraphs>
  <Slides>16</Slides>
  <Notes>12</Notes>
  <HiddenSlides>0</HiddenSlides>
  <MMClips>4</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SimSun</vt:lpstr>
      <vt:lpstr>Wingdings</vt:lpstr>
      <vt:lpstr>Times New Roman</vt:lpstr>
      <vt:lpstr>Adobe 黑体 Std R</vt:lpstr>
      <vt:lpstr>Tahoma</vt:lpstr>
      <vt:lpstr>Microsoft YaHei</vt:lpstr>
      <vt:lpstr>Arial Unicode MS</vt:lpstr>
      <vt:lpstr>#9Slide03 Roboto Condensed</vt:lpstr>
      <vt:lpstr>Segoe Print</vt:lpstr>
      <vt:lpstr>#9Slide07 IcielBaliho Script</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Phượng</dc:creator>
  <cp:lastModifiedBy>myvan</cp:lastModifiedBy>
  <cp:revision>88</cp:revision>
  <dcterms:created xsi:type="dcterms:W3CDTF">2020-07-13T08:22:00Z</dcterms:created>
  <dcterms:modified xsi:type="dcterms:W3CDTF">2021-10-27T13:00:03Z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4527C98D0380462F830A4C3843BEBDA3</vt:lpwstr>
  </property>
  <property fmtid="{D5CDD505-2E9C-101B-9397-08002B2CF9AE}" pid="3" name="KSOProductBuildVer">
    <vt:lpwstr>1033-11.2.0.10351</vt:lpwstr>
  </property>
</Properties>
</file>